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5966B-9B3E-428F-AAA5-69388AF73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973192-9678-4E9D-9594-FDAE87C5C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6767C-A4A6-4F6E-85F1-E4753E50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7465A-1950-4519-9813-8DB3CC0BE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33651-A5E9-4F3B-8D56-D2CBDAF1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8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2F9CE-257C-4AC7-B0BD-77CBB16B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DD9EAC-90AD-4B44-8D3B-5DD679D20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F50ED-82C7-4A43-9AD7-440D610F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B7716-FFDF-42C8-8266-D67D13E1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3CE30-57A8-48AC-8063-D013E8CF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4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9C3B21-FA15-4E21-968B-28E505866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F0F0A0-5BD8-4040-88E2-86AD36A90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01023-03A1-4428-AC78-C1F89C9C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2C603B-92EC-440A-A6A0-C8E31CA5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460ED-DB13-4060-9C9B-B7B97A5E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8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AC72-622F-4E05-A4EE-9985EE33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F0D0F-66E6-4E25-B819-BD7B4FFB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2D5D3-1487-4676-B481-AD016A04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C5F96-5280-466A-8BB9-E3524906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12D34-4D82-40F8-ACFE-3BCC3503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0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0AF63-A0CB-4009-BA8C-ADE54CE8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EEE40-40E8-4EE9-92DF-E64B71E8E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0462F-7B79-4583-899B-0478348B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E2226-21A5-40A0-9BB7-F448A8A2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A9676-BF14-4BDA-B1A5-B3E1E5A2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7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03952-B55D-4ACB-B077-1A170538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77549-7D5C-45B1-965D-7B4CD9372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E807EF-F129-46FC-B6B6-54E6166E9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FAB4B5-5981-498A-9B3B-93F4F097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06533-76F0-41EA-B31D-C4F37552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A2D93-CDA6-46BA-8F57-6F5E24B9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0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17524-3050-482F-A703-599F4E41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4792A-5646-44B6-9950-75C1CFEF4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A81E01-3520-45D6-AB46-0B7C61EC2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44CE50-74D7-4EDC-B632-930298278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7ABF9-C58A-4EB6-9D0E-98174037A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D4CF57-6429-4BED-AEB0-C3270FE8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F64617-8881-40EE-AA99-019ADFE4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802503-EAC4-4586-BD50-6A4B9BA3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2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F0E2F-0920-4ECF-AF0E-C2BD186C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DFCD21-0598-4C4A-A1D8-1CC3DDDB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E2FE56-5E31-410F-BC7C-A6800007A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9F9398-346C-48B1-8E98-3BEE775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4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31F994-4F0E-4E0B-852F-B4743170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BCF00F-87AE-4A87-B509-463FD38E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0E263-7610-41A1-AEA8-DEE3A715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ABA9-9361-4F98-8B45-8FFB7686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9B0A0-1C41-4FE1-A20C-86F0ADCF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D6B7B6-CE0B-4799-9719-2FF549D38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1056-C740-4E35-8E93-0315204F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6663B4-B906-49D1-8C92-C625295EF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EDC3C2-0DF1-47AF-8623-A920F63A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4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F0328-D724-4C8A-AB44-D4EDF4F5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DE55E0-2A1E-4A90-AD55-C0C2CAE40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377D6A-C44A-4A28-8F16-2764E805C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FD410-178E-43B9-88A7-C9B46A5C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2817B-3621-4AD8-9658-112D421A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E4677-2111-449F-B472-EDD36C6C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0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73A42D-E3E2-49BC-A16F-2E525C90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0563C3-EE07-4FCD-B4CA-CAAB1493C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6CC36-B930-4531-803B-ACAAB70E7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5BFEF-E6C0-464D-A3D5-4C26D516223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5143-4EAC-4F7B-AACD-9CAB2FF9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31E40-8EFF-4C74-9E97-4E4F0E270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F6D3B-E5FE-4473-9A5D-21CD842C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B8CB71-DD67-41DC-8BAF-A6571A7A33FF}"/>
              </a:ext>
            </a:extLst>
          </p:cNvPr>
          <p:cNvGrpSpPr/>
          <p:nvPr/>
        </p:nvGrpSpPr>
        <p:grpSpPr>
          <a:xfrm>
            <a:off x="-425411" y="1632052"/>
            <a:ext cx="13042821" cy="4920918"/>
            <a:chOff x="793729" y="2412683"/>
            <a:chExt cx="13042821" cy="4920918"/>
          </a:xfrm>
        </p:grpSpPr>
        <p:sp>
          <p:nvSpPr>
            <p:cNvPr id="5" name="Text 0">
              <a:extLst>
                <a:ext uri="{FF2B5EF4-FFF2-40B4-BE49-F238E27FC236}">
                  <a16:creationId xmlns:a16="http://schemas.microsoft.com/office/drawing/2014/main" id="{164E9558-EDEE-4473-8835-248ABEE77A18}"/>
                </a:ext>
              </a:extLst>
            </p:cNvPr>
            <p:cNvSpPr/>
            <p:nvPr/>
          </p:nvSpPr>
          <p:spPr>
            <a:xfrm>
              <a:off x="2573298" y="2412683"/>
              <a:ext cx="9483685" cy="978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7700"/>
                </a:lnSpc>
                <a:buNone/>
              </a:pPr>
              <a:r>
                <a:rPr lang="en-US" sz="44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데이터센터 PUE 개선을 통한</a:t>
              </a:r>
              <a:endParaRPr lang="en-US" sz="4400" dirty="0">
                <a:latin typeface="+mj-ea"/>
                <a:ea typeface="+mj-ea"/>
              </a:endParaRPr>
            </a:p>
          </p:txBody>
        </p:sp>
        <p:sp>
          <p:nvSpPr>
            <p:cNvPr id="6" name="Text 1">
              <a:extLst>
                <a:ext uri="{FF2B5EF4-FFF2-40B4-BE49-F238E27FC236}">
                  <a16:creationId xmlns:a16="http://schemas.microsoft.com/office/drawing/2014/main" id="{262C2662-1437-478F-89C2-DE73CF33C5E7}"/>
                </a:ext>
              </a:extLst>
            </p:cNvPr>
            <p:cNvSpPr/>
            <p:nvPr/>
          </p:nvSpPr>
          <p:spPr>
            <a:xfrm>
              <a:off x="3402449" y="3731062"/>
              <a:ext cx="7825502" cy="978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7700"/>
                </a:lnSpc>
                <a:buNone/>
              </a:pPr>
              <a:r>
                <a:rPr lang="en-US" sz="615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탄소배출량 감소 예측</a:t>
              </a:r>
              <a:endParaRPr lang="en-US" sz="6150" dirty="0">
                <a:latin typeface="+mj-ea"/>
                <a:ea typeface="+mj-ea"/>
              </a:endParaRPr>
            </a:p>
          </p:txBody>
        </p:sp>
        <p:sp>
          <p:nvSpPr>
            <p:cNvPr id="7" name="Shape 2">
              <a:extLst>
                <a:ext uri="{FF2B5EF4-FFF2-40B4-BE49-F238E27FC236}">
                  <a16:creationId xmlns:a16="http://schemas.microsoft.com/office/drawing/2014/main" id="{2D3793DA-8F38-4BC6-B462-F54B56A70DA7}"/>
                </a:ext>
              </a:extLst>
            </p:cNvPr>
            <p:cNvSpPr/>
            <p:nvPr/>
          </p:nvSpPr>
          <p:spPr>
            <a:xfrm>
              <a:off x="1219201" y="5162821"/>
              <a:ext cx="12192000" cy="690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/>
          </p:spPr>
        </p:sp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9A615303-487A-4D7E-A79D-39E6293D36A0}"/>
                </a:ext>
              </a:extLst>
            </p:cNvPr>
            <p:cNvSpPr/>
            <p:nvPr/>
          </p:nvSpPr>
          <p:spPr>
            <a:xfrm>
              <a:off x="793729" y="6970698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팀원: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[박상엽] [이영욱]</a:t>
              </a:r>
              <a:endParaRPr lang="en-US" sz="17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58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55B75B-CDFD-4E30-B4C5-B7DA1EF6A3C7}"/>
              </a:ext>
            </a:extLst>
          </p:cNvPr>
          <p:cNvGrpSpPr/>
          <p:nvPr/>
        </p:nvGrpSpPr>
        <p:grpSpPr>
          <a:xfrm>
            <a:off x="450150" y="780843"/>
            <a:ext cx="11291699" cy="3840837"/>
            <a:chOff x="793790" y="2109311"/>
            <a:chExt cx="13042701" cy="3840837"/>
          </a:xfrm>
        </p:grpSpPr>
        <p:sp>
          <p:nvSpPr>
            <p:cNvPr id="20" name="Text 0">
              <a:extLst>
                <a:ext uri="{FF2B5EF4-FFF2-40B4-BE49-F238E27FC236}">
                  <a16:creationId xmlns:a16="http://schemas.microsoft.com/office/drawing/2014/main" id="{2DBCDF8D-BDED-44EA-88B7-5DDCCE7DFF9B}"/>
                </a:ext>
              </a:extLst>
            </p:cNvPr>
            <p:cNvSpPr/>
            <p:nvPr/>
          </p:nvSpPr>
          <p:spPr>
            <a:xfrm>
              <a:off x="793790" y="2109311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445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프로젝트 목차</a:t>
              </a:r>
              <a:endParaRPr lang="en-US" sz="445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9E83DF4A-36D5-4360-B542-88E8FF3705B9}"/>
                </a:ext>
              </a:extLst>
            </p:cNvPr>
            <p:cNvSpPr/>
            <p:nvPr/>
          </p:nvSpPr>
          <p:spPr>
            <a:xfrm>
              <a:off x="793790" y="3271718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 Light" pitchFamily="34" charset="-120"/>
                </a:rPr>
                <a:t>01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2" name="Shape 2">
              <a:extLst>
                <a:ext uri="{FF2B5EF4-FFF2-40B4-BE49-F238E27FC236}">
                  <a16:creationId xmlns:a16="http://schemas.microsoft.com/office/drawing/2014/main" id="{1C8B4B21-DA90-46FB-9DEB-D06DEA8F9CD8}"/>
                </a:ext>
              </a:extLst>
            </p:cNvPr>
            <p:cNvSpPr/>
            <p:nvPr/>
          </p:nvSpPr>
          <p:spPr>
            <a:xfrm>
              <a:off x="793790" y="3626763"/>
              <a:ext cx="4196358" cy="30480"/>
            </a:xfrm>
            <a:prstGeom prst="rect">
              <a:avLst/>
            </a:prstGeom>
            <a:solidFill>
              <a:srgbClr val="438951"/>
            </a:solidFill>
            <a:ln/>
          </p:spPr>
        </p:sp>
        <p:sp>
          <p:nvSpPr>
            <p:cNvPr id="23" name="Text 3">
              <a:extLst>
                <a:ext uri="{FF2B5EF4-FFF2-40B4-BE49-F238E27FC236}">
                  <a16:creationId xmlns:a16="http://schemas.microsoft.com/office/drawing/2014/main" id="{D64104EC-388B-47D6-A6AE-EE4328E9931C}"/>
                </a:ext>
              </a:extLst>
            </p:cNvPr>
            <p:cNvSpPr/>
            <p:nvPr/>
          </p:nvSpPr>
          <p:spPr>
            <a:xfrm>
              <a:off x="793790" y="3801070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6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기획 의도</a:t>
              </a:r>
              <a:endParaRPr lang="en-US" sz="26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Text 4">
              <a:extLst>
                <a:ext uri="{FF2B5EF4-FFF2-40B4-BE49-F238E27FC236}">
                  <a16:creationId xmlns:a16="http://schemas.microsoft.com/office/drawing/2014/main" id="{083B283B-01B5-454A-870F-4FD3BDBB0562}"/>
                </a:ext>
              </a:extLst>
            </p:cNvPr>
            <p:cNvSpPr/>
            <p:nvPr/>
          </p:nvSpPr>
          <p:spPr>
            <a:xfrm>
              <a:off x="793790" y="4362450"/>
              <a:ext cx="4196358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데이터센터의 PUE 지수를 개선함으로써 전력 효율을 높힘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" name="Text 5">
              <a:extLst>
                <a:ext uri="{FF2B5EF4-FFF2-40B4-BE49-F238E27FC236}">
                  <a16:creationId xmlns:a16="http://schemas.microsoft.com/office/drawing/2014/main" id="{F20D63CE-9884-4F08-BFD4-987D1DB5604C}"/>
                </a:ext>
              </a:extLst>
            </p:cNvPr>
            <p:cNvSpPr/>
            <p:nvPr/>
          </p:nvSpPr>
          <p:spPr>
            <a:xfrm>
              <a:off x="793790" y="5224343"/>
              <a:ext cx="4196358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그에 따른 탄소배출 절감 효과 예측을 통해환경 문제 해결책 수립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6" name="Text 6">
              <a:extLst>
                <a:ext uri="{FF2B5EF4-FFF2-40B4-BE49-F238E27FC236}">
                  <a16:creationId xmlns:a16="http://schemas.microsoft.com/office/drawing/2014/main" id="{1949DCEC-48D6-4FC0-963E-A3BB2DD6E701}"/>
                </a:ext>
              </a:extLst>
            </p:cNvPr>
            <p:cNvSpPr/>
            <p:nvPr/>
          </p:nvSpPr>
          <p:spPr>
            <a:xfrm>
              <a:off x="5216962" y="3271718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 Light" pitchFamily="34" charset="-120"/>
                </a:rPr>
                <a:t>02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7B90CA88-0B34-4FDD-9451-3888EEE53F50}"/>
                </a:ext>
              </a:extLst>
            </p:cNvPr>
            <p:cNvSpPr/>
            <p:nvPr/>
          </p:nvSpPr>
          <p:spPr>
            <a:xfrm>
              <a:off x="5216962" y="3626763"/>
              <a:ext cx="4196358" cy="30480"/>
            </a:xfrm>
            <a:prstGeom prst="rect">
              <a:avLst/>
            </a:prstGeom>
            <a:solidFill>
              <a:srgbClr val="438951"/>
            </a:solidFill>
            <a:ln/>
          </p:spPr>
        </p:sp>
        <p:sp>
          <p:nvSpPr>
            <p:cNvPr id="28" name="Text 8">
              <a:extLst>
                <a:ext uri="{FF2B5EF4-FFF2-40B4-BE49-F238E27FC236}">
                  <a16:creationId xmlns:a16="http://schemas.microsoft.com/office/drawing/2014/main" id="{9F5070AD-4501-410A-8417-7795195A1F50}"/>
                </a:ext>
              </a:extLst>
            </p:cNvPr>
            <p:cNvSpPr/>
            <p:nvPr/>
          </p:nvSpPr>
          <p:spPr>
            <a:xfrm>
              <a:off x="5216962" y="3801070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6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개발 목표</a:t>
              </a:r>
              <a:endParaRPr lang="en-US" sz="26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9" name="Text 9">
              <a:extLst>
                <a:ext uri="{FF2B5EF4-FFF2-40B4-BE49-F238E27FC236}">
                  <a16:creationId xmlns:a16="http://schemas.microsoft.com/office/drawing/2014/main" id="{F35BAE9F-B272-4753-B107-937B808651EB}"/>
                </a:ext>
              </a:extLst>
            </p:cNvPr>
            <p:cNvSpPr/>
            <p:nvPr/>
          </p:nvSpPr>
          <p:spPr>
            <a:xfrm>
              <a:off x="5216962" y="4362450"/>
              <a:ext cx="4196358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PUE 개선에 따른 탄소배출량 감소 효과 예측 시스템 구축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Text 10">
              <a:extLst>
                <a:ext uri="{FF2B5EF4-FFF2-40B4-BE49-F238E27FC236}">
                  <a16:creationId xmlns:a16="http://schemas.microsoft.com/office/drawing/2014/main" id="{14C55BB0-C5E6-4235-ADE0-4AF6DCD206BE}"/>
                </a:ext>
              </a:extLst>
            </p:cNvPr>
            <p:cNvSpPr/>
            <p:nvPr/>
          </p:nvSpPr>
          <p:spPr>
            <a:xfrm>
              <a:off x="9640133" y="3271718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 Light" pitchFamily="34" charset="-120"/>
                </a:rPr>
                <a:t>03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68BE4376-601D-467D-AC74-D714AD2A8660}"/>
                </a:ext>
              </a:extLst>
            </p:cNvPr>
            <p:cNvSpPr/>
            <p:nvPr/>
          </p:nvSpPr>
          <p:spPr>
            <a:xfrm>
              <a:off x="9640133" y="3626763"/>
              <a:ext cx="4196358" cy="30480"/>
            </a:xfrm>
            <a:prstGeom prst="rect">
              <a:avLst/>
            </a:prstGeom>
            <a:solidFill>
              <a:srgbClr val="438951"/>
            </a:solidFill>
            <a:ln/>
          </p:spPr>
        </p:sp>
        <p:sp>
          <p:nvSpPr>
            <p:cNvPr id="32" name="Text 12">
              <a:extLst>
                <a:ext uri="{FF2B5EF4-FFF2-40B4-BE49-F238E27FC236}">
                  <a16:creationId xmlns:a16="http://schemas.microsoft.com/office/drawing/2014/main" id="{53CF6BE4-7C8B-41BC-A478-787159113475}"/>
                </a:ext>
              </a:extLst>
            </p:cNvPr>
            <p:cNvSpPr/>
            <p:nvPr/>
          </p:nvSpPr>
          <p:spPr>
            <a:xfrm>
              <a:off x="9640133" y="3801070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6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업무 분장</a:t>
              </a:r>
              <a:endParaRPr lang="en-US" sz="26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Text 13">
              <a:extLst>
                <a:ext uri="{FF2B5EF4-FFF2-40B4-BE49-F238E27FC236}">
                  <a16:creationId xmlns:a16="http://schemas.microsoft.com/office/drawing/2014/main" id="{68D7EC8C-1207-4F1A-A5BB-A105D4A34904}"/>
                </a:ext>
              </a:extLst>
            </p:cNvPr>
            <p:cNvSpPr/>
            <p:nvPr/>
          </p:nvSpPr>
          <p:spPr>
            <a:xfrm>
              <a:off x="9640133" y="4362450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팀원 간 역할 분담 및 협업 체계 확립</a:t>
              </a:r>
              <a:endParaRPr lang="en-US" sz="1750" dirty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37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8F7F3E-0E92-4D1D-AD86-7BE86DEF2E8E}"/>
              </a:ext>
            </a:extLst>
          </p:cNvPr>
          <p:cNvGrpSpPr/>
          <p:nvPr/>
        </p:nvGrpSpPr>
        <p:grpSpPr>
          <a:xfrm>
            <a:off x="278388" y="244159"/>
            <a:ext cx="11520000" cy="6300000"/>
            <a:chOff x="588407" y="462320"/>
            <a:chExt cx="13453586" cy="7304841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61C0A14A-41DB-4681-8AAC-4E190B024C4E}"/>
                </a:ext>
              </a:extLst>
            </p:cNvPr>
            <p:cNvSpPr/>
            <p:nvPr/>
          </p:nvSpPr>
          <p:spPr>
            <a:xfrm>
              <a:off x="588407" y="462320"/>
              <a:ext cx="2101572" cy="2626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50"/>
                </a:lnSpc>
              </a:pPr>
              <a:r>
                <a:rPr lang="en-US" sz="165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Chapter 1</a:t>
              </a:r>
              <a:endParaRPr lang="en-US" sz="165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F3C3CED5-EE5F-4E09-A86C-921475E7824E}"/>
                </a:ext>
              </a:extLst>
            </p:cNvPr>
            <p:cNvSpPr/>
            <p:nvPr/>
          </p:nvSpPr>
          <p:spPr>
            <a:xfrm>
              <a:off x="588407" y="792123"/>
              <a:ext cx="4203263" cy="525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100"/>
                </a:lnSpc>
              </a:pPr>
              <a:r>
                <a:rPr lang="en-US" sz="32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기획 의도 (1/2)</a:t>
              </a:r>
              <a:endParaRPr lang="en-US" sz="32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5" name="Image 0" descr="preencoded.png">
              <a:extLst>
                <a:ext uri="{FF2B5EF4-FFF2-40B4-BE49-F238E27FC236}">
                  <a16:creationId xmlns:a16="http://schemas.microsoft.com/office/drawing/2014/main" id="{0663A6E6-9326-4609-905A-A6D17279E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407" y="1569601"/>
              <a:ext cx="4484489" cy="672465"/>
            </a:xfrm>
            <a:prstGeom prst="rect">
              <a:avLst/>
            </a:prstGeom>
          </p:spPr>
        </p:pic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C18DFB3B-36B5-4732-91E9-E46981B33952}"/>
                </a:ext>
              </a:extLst>
            </p:cNvPr>
            <p:cNvSpPr/>
            <p:nvPr/>
          </p:nvSpPr>
          <p:spPr>
            <a:xfrm>
              <a:off x="756523" y="2410182"/>
              <a:ext cx="3979664" cy="420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비효율적인 전기사용량 증가</a:t>
              </a:r>
              <a:endParaRPr lang="en-US" sz="2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D2E2D62D-2472-4AF9-9103-8D94FE6A29DB}"/>
                </a:ext>
              </a:extLst>
            </p:cNvPr>
            <p:cNvSpPr/>
            <p:nvPr/>
          </p:nvSpPr>
          <p:spPr>
            <a:xfrm>
              <a:off x="756523" y="2931319"/>
              <a:ext cx="4148257" cy="268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데이터센터의 폭발적인 증가</a:t>
              </a:r>
              <a:endParaRPr lang="en-US" sz="13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E093E76A-7F40-4B0D-8CF7-C2DCA9CE2CB4}"/>
                </a:ext>
              </a:extLst>
            </p:cNvPr>
            <p:cNvSpPr/>
            <p:nvPr/>
          </p:nvSpPr>
          <p:spPr>
            <a:xfrm>
              <a:off x="756523" y="4095803"/>
              <a:ext cx="4148257" cy="268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전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세계적으로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20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전력</a:t>
              </a: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20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소비가</a:t>
              </a: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20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급증</a:t>
              </a:r>
              <a:endParaRPr lang="en-US" sz="2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BD4529EA-6F13-405B-A88E-DE5674CB3B19}"/>
                </a:ext>
              </a:extLst>
            </p:cNvPr>
            <p:cNvSpPr/>
            <p:nvPr/>
          </p:nvSpPr>
          <p:spPr>
            <a:xfrm>
              <a:off x="756523" y="5401211"/>
              <a:ext cx="4148257" cy="268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전력 소비가 증가함에따라 </a:t>
              </a: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탄소배출 증가</a:t>
              </a:r>
              <a:endParaRPr lang="en-US" sz="2000" b="1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0" name="Image 1" descr="preencoded.png">
              <a:extLst>
                <a:ext uri="{FF2B5EF4-FFF2-40B4-BE49-F238E27FC236}">
                  <a16:creationId xmlns:a16="http://schemas.microsoft.com/office/drawing/2014/main" id="{7747D701-A13C-402D-AC0F-2918F28A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2896" y="1569601"/>
              <a:ext cx="4484489" cy="672465"/>
            </a:xfrm>
            <a:prstGeom prst="rect">
              <a:avLst/>
            </a:prstGeom>
          </p:spPr>
        </p:pic>
        <p:sp>
          <p:nvSpPr>
            <p:cNvPr id="11" name="Text 6">
              <a:extLst>
                <a:ext uri="{FF2B5EF4-FFF2-40B4-BE49-F238E27FC236}">
                  <a16:creationId xmlns:a16="http://schemas.microsoft.com/office/drawing/2014/main" id="{0E30FBF3-A738-467B-8D9B-DFBD8ECFF58C}"/>
                </a:ext>
              </a:extLst>
            </p:cNvPr>
            <p:cNvSpPr/>
            <p:nvPr/>
          </p:nvSpPr>
          <p:spPr>
            <a:xfrm>
              <a:off x="5241012" y="2410182"/>
              <a:ext cx="3362682" cy="420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발전소 가동률 상승</a:t>
              </a:r>
              <a:endParaRPr lang="en-US" sz="2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Text 7">
              <a:extLst>
                <a:ext uri="{FF2B5EF4-FFF2-40B4-BE49-F238E27FC236}">
                  <a16:creationId xmlns:a16="http://schemas.microsoft.com/office/drawing/2014/main" id="{CFE7D6AD-E877-4CB2-B42C-91719FD9CF03}"/>
                </a:ext>
              </a:extLst>
            </p:cNvPr>
            <p:cNvSpPr/>
            <p:nvPr/>
          </p:nvSpPr>
          <p:spPr>
            <a:xfrm>
              <a:off x="5241011" y="3047269"/>
              <a:ext cx="4148257" cy="268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증가하는 전력 수요를 충족하기 위해</a:t>
              </a:r>
              <a:endParaRPr lang="en-US" sz="13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Text 8">
              <a:extLst>
                <a:ext uri="{FF2B5EF4-FFF2-40B4-BE49-F238E27FC236}">
                  <a16:creationId xmlns:a16="http://schemas.microsoft.com/office/drawing/2014/main" id="{F7015CD7-8457-4237-9304-A222EB528C9B}"/>
                </a:ext>
              </a:extLst>
            </p:cNvPr>
            <p:cNvSpPr/>
            <p:nvPr/>
          </p:nvSpPr>
          <p:spPr>
            <a:xfrm>
              <a:off x="5241011" y="3653140"/>
              <a:ext cx="4148257" cy="268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원자력과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화석연료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기반</a:t>
              </a:r>
              <a:endParaRPr lang="en-US" sz="13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100"/>
                </a:lnSpc>
              </a:pPr>
              <a:endParaRPr lang="en-US" sz="13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발전소의 가동률이 상승</a:t>
              </a:r>
              <a:endParaRPr lang="en-US" sz="2000" b="1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4" name="Image 2" descr="preencoded.png">
              <a:extLst>
                <a:ext uri="{FF2B5EF4-FFF2-40B4-BE49-F238E27FC236}">
                  <a16:creationId xmlns:a16="http://schemas.microsoft.com/office/drawing/2014/main" id="{DEBF9B82-579A-41D7-A2FF-82BC7225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1011" y="5017802"/>
              <a:ext cx="4148257" cy="939284"/>
            </a:xfrm>
            <a:prstGeom prst="rect">
              <a:avLst/>
            </a:prstGeom>
          </p:spPr>
        </p:pic>
        <p:pic>
          <p:nvPicPr>
            <p:cNvPr id="15" name="Image 3" descr="preencoded.png">
              <a:extLst>
                <a:ext uri="{FF2B5EF4-FFF2-40B4-BE49-F238E27FC236}">
                  <a16:creationId xmlns:a16="http://schemas.microsoft.com/office/drawing/2014/main" id="{5B160985-0360-401F-B759-CD7F7BF3E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385" y="1569601"/>
              <a:ext cx="4484608" cy="672465"/>
            </a:xfrm>
            <a:prstGeom prst="rect">
              <a:avLst/>
            </a:prstGeom>
          </p:spPr>
        </p:pic>
        <p:sp>
          <p:nvSpPr>
            <p:cNvPr id="16" name="Text 9">
              <a:extLst>
                <a:ext uri="{FF2B5EF4-FFF2-40B4-BE49-F238E27FC236}">
                  <a16:creationId xmlns:a16="http://schemas.microsoft.com/office/drawing/2014/main" id="{DA3274E4-A007-4245-BB91-120CA6BA8EFA}"/>
                </a:ext>
              </a:extLst>
            </p:cNvPr>
            <p:cNvSpPr/>
            <p:nvPr/>
          </p:nvSpPr>
          <p:spPr>
            <a:xfrm>
              <a:off x="9725499" y="2410183"/>
              <a:ext cx="3362683" cy="420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ko-KR" altLang="en-US" sz="20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탄소 및 온실가스</a:t>
              </a: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 배출 증가</a:t>
              </a:r>
              <a:endParaRPr lang="en-US" sz="2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D6A5B408-24EA-4374-8F1D-37A222BCB2C4}"/>
                </a:ext>
              </a:extLst>
            </p:cNvPr>
            <p:cNvSpPr/>
            <p:nvPr/>
          </p:nvSpPr>
          <p:spPr>
            <a:xfrm>
              <a:off x="9725501" y="2931319"/>
              <a:ext cx="4148376" cy="8068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발전소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가동률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증가는</a:t>
              </a:r>
              <a:endParaRPr lang="en-US" sz="13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100"/>
                </a:lnSpc>
              </a:pP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</a:p>
            <a:p>
              <a:pPr>
                <a:lnSpc>
                  <a:spcPts val="2100"/>
                </a:lnSpc>
              </a:pPr>
              <a:r>
                <a:rPr lang="en-US" sz="16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온실가스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와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6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탄소배출량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의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</a:p>
            <a:p>
              <a:pPr>
                <a:lnSpc>
                  <a:spcPts val="2100"/>
                </a:lnSpc>
              </a:pPr>
              <a:endParaRPr lang="en-US" sz="13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100"/>
                </a:lnSpc>
              </a:pP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급격한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3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증가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로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이어</a:t>
              </a:r>
              <a:r>
                <a:rPr lang="ko-KR" alt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짐</a:t>
              </a:r>
              <a:endParaRPr lang="en-US" altLang="ko-KR" sz="13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100"/>
                </a:lnSpc>
              </a:pPr>
              <a:endParaRPr lang="en-US" sz="13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100"/>
                </a:lnSpc>
              </a:pP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기후변화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대응을 위한 즉각적인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조치가</a:t>
              </a:r>
              <a:r>
                <a:rPr lang="en-US" sz="13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3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필요</a:t>
              </a:r>
              <a:endParaRPr lang="en-US" sz="13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8" name="Image 4" descr="preencoded.png">
              <a:extLst>
                <a:ext uri="{FF2B5EF4-FFF2-40B4-BE49-F238E27FC236}">
                  <a16:creationId xmlns:a16="http://schemas.microsoft.com/office/drawing/2014/main" id="{0A484A63-5A06-437A-8520-2190B028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5498" y="5017800"/>
              <a:ext cx="3512106" cy="2075136"/>
            </a:xfrm>
            <a:prstGeom prst="rect">
              <a:avLst/>
            </a:prstGeom>
          </p:spPr>
        </p:pic>
        <p:sp>
          <p:nvSpPr>
            <p:cNvPr id="19" name="Shape 11">
              <a:extLst>
                <a:ext uri="{FF2B5EF4-FFF2-40B4-BE49-F238E27FC236}">
                  <a16:creationId xmlns:a16="http://schemas.microsoft.com/office/drawing/2014/main" id="{1C43FEDA-3A37-4DD3-9EEF-3E01E3B002F9}"/>
                </a:ext>
              </a:extLst>
            </p:cNvPr>
            <p:cNvSpPr/>
            <p:nvPr/>
          </p:nvSpPr>
          <p:spPr>
            <a:xfrm>
              <a:off x="588407" y="7052786"/>
              <a:ext cx="13453586" cy="714375"/>
            </a:xfrm>
            <a:prstGeom prst="roundRect">
              <a:avLst>
                <a:gd name="adj" fmla="val 21182"/>
              </a:avLst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</p:sp>
        <p:pic>
          <p:nvPicPr>
            <p:cNvPr id="20" name="Image 5" descr="preencoded.png">
              <a:extLst>
                <a:ext uri="{FF2B5EF4-FFF2-40B4-BE49-F238E27FC236}">
                  <a16:creationId xmlns:a16="http://schemas.microsoft.com/office/drawing/2014/main" id="{9133FB28-B5FC-4DB9-B812-18DCD0FE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523" y="7306270"/>
              <a:ext cx="210145" cy="168116"/>
            </a:xfrm>
            <a:prstGeom prst="rect">
              <a:avLst/>
            </a:prstGeom>
          </p:spPr>
        </p:pic>
        <p:sp>
          <p:nvSpPr>
            <p:cNvPr id="21" name="Text 12">
              <a:extLst>
                <a:ext uri="{FF2B5EF4-FFF2-40B4-BE49-F238E27FC236}">
                  <a16:creationId xmlns:a16="http://schemas.microsoft.com/office/drawing/2014/main" id="{6352C52F-8FC5-4887-9C0D-6A0F130185A8}"/>
                </a:ext>
              </a:extLst>
            </p:cNvPr>
            <p:cNvSpPr/>
            <p:nvPr/>
          </p:nvSpPr>
          <p:spPr>
            <a:xfrm>
              <a:off x="1134785" y="7262932"/>
              <a:ext cx="12739092" cy="268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300" b="1" dirty="0">
                  <a:solidFill>
                    <a:srgbClr val="000000"/>
                  </a:solidFill>
                  <a:latin typeface="+mn-ea"/>
                  <a:cs typeface="Nanum Gothic" pitchFamily="34" charset="-120"/>
                </a:rPr>
                <a:t>핵심 :</a:t>
              </a:r>
              <a:r>
                <a:rPr lang="en-US" sz="1300" dirty="0">
                  <a:solidFill>
                    <a:srgbClr val="000000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300" dirty="0">
                  <a:solidFill>
                    <a:srgbClr val="438951"/>
                  </a:solidFill>
                  <a:latin typeface="+mn-ea"/>
                  <a:cs typeface="Nanum Gothic" pitchFamily="34" charset="-120"/>
                </a:rPr>
                <a:t>PUE 수치 개선</a:t>
              </a:r>
              <a:r>
                <a:rPr lang="en-US" sz="1300" dirty="0">
                  <a:solidFill>
                    <a:srgbClr val="000000"/>
                  </a:solidFill>
                  <a:latin typeface="+mn-ea"/>
                  <a:cs typeface="Nanum Gothic" pitchFamily="34" charset="-120"/>
                </a:rPr>
                <a:t>을 통해 데이터센터의 에너지 효율을 높이고 탄소배출량을 획기적으로 감소시킬 수 있다</a:t>
              </a:r>
              <a:endParaRPr lang="en-US" sz="1300" dirty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5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82A40F-7078-4A7D-82D5-45127AD8B481}"/>
              </a:ext>
            </a:extLst>
          </p:cNvPr>
          <p:cNvGrpSpPr/>
          <p:nvPr/>
        </p:nvGrpSpPr>
        <p:grpSpPr>
          <a:xfrm>
            <a:off x="454621" y="405026"/>
            <a:ext cx="11041683" cy="5858288"/>
            <a:chOff x="192154" y="244159"/>
            <a:chExt cx="11041683" cy="585828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8881D7D-EC98-468A-8194-AE39CCB67281}"/>
                </a:ext>
              </a:extLst>
            </p:cNvPr>
            <p:cNvGrpSpPr/>
            <p:nvPr/>
          </p:nvGrpSpPr>
          <p:grpSpPr>
            <a:xfrm>
              <a:off x="192154" y="473187"/>
              <a:ext cx="11041683" cy="5629260"/>
              <a:chOff x="622578" y="570667"/>
              <a:chExt cx="13278476" cy="6833733"/>
            </a:xfrm>
          </p:grpSpPr>
          <p:sp>
            <p:nvSpPr>
              <p:cNvPr id="3" name="Text 0">
                <a:extLst>
                  <a:ext uri="{FF2B5EF4-FFF2-40B4-BE49-F238E27FC236}">
                    <a16:creationId xmlns:a16="http://schemas.microsoft.com/office/drawing/2014/main" id="{C34D4407-1024-45E5-B761-EF0C0BD7F1E8}"/>
                  </a:ext>
                </a:extLst>
              </p:cNvPr>
              <p:cNvSpPr/>
              <p:nvPr/>
            </p:nvSpPr>
            <p:spPr>
              <a:xfrm>
                <a:off x="726281" y="570667"/>
                <a:ext cx="5188268" cy="64853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5100"/>
                  </a:lnSpc>
                </a:pPr>
                <a:r>
                  <a:rPr lang="en-US" sz="3200" b="1" dirty="0">
                    <a:solidFill>
                      <a:srgbClr val="3B4540"/>
                    </a:solidFill>
                    <a:latin typeface="+mj-ea"/>
                    <a:ea typeface="+mj-ea"/>
                    <a:cs typeface="Nanum Gothic Extra Bold" pitchFamily="34" charset="-120"/>
                  </a:rPr>
                  <a:t>기획 의도 (2/2)</a:t>
                </a:r>
                <a:endParaRPr lang="en-US" sz="320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" name="Text 1">
                <a:extLst>
                  <a:ext uri="{FF2B5EF4-FFF2-40B4-BE49-F238E27FC236}">
                    <a16:creationId xmlns:a16="http://schemas.microsoft.com/office/drawing/2014/main" id="{57DD95C5-1F45-4846-A416-CB713B30A5A4}"/>
                  </a:ext>
                </a:extLst>
              </p:cNvPr>
              <p:cNvSpPr/>
              <p:nvPr/>
            </p:nvSpPr>
            <p:spPr>
              <a:xfrm>
                <a:off x="726281" y="1665449"/>
                <a:ext cx="4150637" cy="51875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4050"/>
                  </a:lnSpc>
                </a:pPr>
                <a:r>
                  <a:rPr lang="en-US" sz="2400" b="1" dirty="0">
                    <a:solidFill>
                      <a:srgbClr val="3B4540"/>
                    </a:solidFill>
                    <a:latin typeface="+mn-ea"/>
                    <a:cs typeface="Nanum Gothic Extra Bold" pitchFamily="34" charset="-120"/>
                  </a:rPr>
                  <a:t>지구온난화의 가속화</a:t>
                </a:r>
                <a:endParaRPr lang="en-US" sz="24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5" name="Text 2">
                <a:extLst>
                  <a:ext uri="{FF2B5EF4-FFF2-40B4-BE49-F238E27FC236}">
                    <a16:creationId xmlns:a16="http://schemas.microsoft.com/office/drawing/2014/main" id="{523D937F-BB67-46DB-B52A-4990C1311D3B}"/>
                  </a:ext>
                </a:extLst>
              </p:cNvPr>
              <p:cNvSpPr/>
              <p:nvPr/>
            </p:nvSpPr>
            <p:spPr>
              <a:xfrm>
                <a:off x="726281" y="2316301"/>
                <a:ext cx="6335792" cy="99583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00"/>
                  </a:lnSpc>
                </a:pP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매년 심각해지는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지구온난화로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인해세계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평균 기온이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지속적으로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상승</a:t>
                </a:r>
                <a:endParaRPr lang="en-US" sz="1600" dirty="0">
                  <a:solidFill>
                    <a:srgbClr val="405449"/>
                  </a:solidFill>
                  <a:latin typeface="+mn-ea"/>
                  <a:cs typeface="Nanum Gothic" pitchFamily="34" charset="-120"/>
                </a:endParaRPr>
              </a:p>
              <a:p>
                <a:pPr>
                  <a:lnSpc>
                    <a:spcPts val="2600"/>
                  </a:lnSpc>
                </a:pP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단순한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환경 문제를 넘어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에너지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소비에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직접적인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영향을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미</a:t>
                </a:r>
                <a:r>
                  <a:rPr lang="ko-KR" alt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침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" name="Text 3">
                <a:extLst>
                  <a:ext uri="{FF2B5EF4-FFF2-40B4-BE49-F238E27FC236}">
                    <a16:creationId xmlns:a16="http://schemas.microsoft.com/office/drawing/2014/main" id="{B7C7C0A2-5414-4B12-A207-7B1C6F97D7FD}"/>
                  </a:ext>
                </a:extLst>
              </p:cNvPr>
              <p:cNvSpPr/>
              <p:nvPr/>
            </p:nvSpPr>
            <p:spPr>
              <a:xfrm>
                <a:off x="7579756" y="1795108"/>
                <a:ext cx="4824055" cy="38909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3050"/>
                  </a:lnSpc>
                </a:pPr>
                <a:r>
                  <a:rPr lang="en-US" sz="2450" b="1" dirty="0">
                    <a:solidFill>
                      <a:srgbClr val="3B4540"/>
                    </a:solidFill>
                    <a:latin typeface="+mn-ea"/>
                    <a:cs typeface="Nanum Gothic Extra Bold" pitchFamily="34" charset="-120"/>
                  </a:rPr>
                  <a:t>기온 상승이 전력 수요에 미치는 영향</a:t>
                </a:r>
                <a:endParaRPr lang="en-US" sz="245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" name="Text 4">
                <a:extLst>
                  <a:ext uri="{FF2B5EF4-FFF2-40B4-BE49-F238E27FC236}">
                    <a16:creationId xmlns:a16="http://schemas.microsoft.com/office/drawing/2014/main" id="{FCA8237E-D1D4-4A7B-94C1-7F2CF54AC729}"/>
                  </a:ext>
                </a:extLst>
              </p:cNvPr>
              <p:cNvSpPr/>
              <p:nvPr/>
            </p:nvSpPr>
            <p:spPr>
              <a:xfrm>
                <a:off x="7565262" y="2492394"/>
                <a:ext cx="6335792" cy="38921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600"/>
                  </a:lnSpc>
                  <a:buSzPct val="100000"/>
                  <a:buFontTx/>
                  <a:buChar char="•"/>
                </a:pP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냉방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수요</a:t>
                </a: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급증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7262E62-231F-40AF-809E-3FEA631B85A2}"/>
                  </a:ext>
                </a:extLst>
              </p:cNvPr>
              <p:cNvSpPr/>
              <p:nvPr/>
            </p:nvSpPr>
            <p:spPr>
              <a:xfrm>
                <a:off x="7565262" y="3042167"/>
                <a:ext cx="6335792" cy="44612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600"/>
                  </a:lnSpc>
                  <a:buSzPct val="100000"/>
                  <a:buFontTx/>
                  <a:buChar char="•"/>
                </a:pP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데이터센터 냉각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비용</a:t>
                </a: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증</a:t>
                </a:r>
                <a:r>
                  <a:rPr lang="ko-KR" alt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가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" name="Text 6">
                <a:extLst>
                  <a:ext uri="{FF2B5EF4-FFF2-40B4-BE49-F238E27FC236}">
                    <a16:creationId xmlns:a16="http://schemas.microsoft.com/office/drawing/2014/main" id="{E202A820-77CA-403A-9858-EFD90DE3E509}"/>
                  </a:ext>
                </a:extLst>
              </p:cNvPr>
              <p:cNvSpPr/>
              <p:nvPr/>
            </p:nvSpPr>
            <p:spPr>
              <a:xfrm>
                <a:off x="7565262" y="3569078"/>
                <a:ext cx="6335792" cy="33194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600"/>
                  </a:lnSpc>
                  <a:buSzPct val="100000"/>
                  <a:buFontTx/>
                  <a:buChar char="•"/>
                </a:pP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피크 전력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부하</a:t>
                </a: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증가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" name="Text 7">
                <a:extLst>
                  <a:ext uri="{FF2B5EF4-FFF2-40B4-BE49-F238E27FC236}">
                    <a16:creationId xmlns:a16="http://schemas.microsoft.com/office/drawing/2014/main" id="{4918095A-FF27-4268-BDD7-2AF883DC6424}"/>
                  </a:ext>
                </a:extLst>
              </p:cNvPr>
              <p:cNvSpPr/>
              <p:nvPr/>
            </p:nvSpPr>
            <p:spPr>
              <a:xfrm>
                <a:off x="7565262" y="4095334"/>
                <a:ext cx="6335792" cy="33194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600"/>
                  </a:lnSpc>
                  <a:buSzPct val="100000"/>
                  <a:buFontTx/>
                  <a:buChar char="•"/>
                </a:pP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연간 총 전력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소비량</a:t>
                </a: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b="1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상승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3" name="Text 10">
                <a:extLst>
                  <a:ext uri="{FF2B5EF4-FFF2-40B4-BE49-F238E27FC236}">
                    <a16:creationId xmlns:a16="http://schemas.microsoft.com/office/drawing/2014/main" id="{21981FC8-C2BA-4D07-B14F-45A53CDF6FBA}"/>
                  </a:ext>
                </a:extLst>
              </p:cNvPr>
              <p:cNvSpPr/>
              <p:nvPr/>
            </p:nvSpPr>
            <p:spPr>
              <a:xfrm>
                <a:off x="933807" y="4498747"/>
                <a:ext cx="6024562" cy="66389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00"/>
                  </a:lnSpc>
                </a:pP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기온이 상승함에 따라 데이터센터의 PUE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값도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악화</a:t>
                </a:r>
                <a:endParaRPr lang="en-US" sz="1600" dirty="0">
                  <a:solidFill>
                    <a:srgbClr val="405449"/>
                  </a:solidFill>
                  <a:latin typeface="+mn-ea"/>
                  <a:cs typeface="Nanum Gothic" pitchFamily="34" charset="-120"/>
                </a:endParaRPr>
              </a:p>
              <a:p>
                <a:pPr>
                  <a:lnSpc>
                    <a:spcPts val="2600"/>
                  </a:lnSpc>
                </a:pPr>
                <a:endParaRPr lang="en-US" sz="1600" dirty="0">
                  <a:solidFill>
                    <a:srgbClr val="405449"/>
                  </a:solidFill>
                  <a:latin typeface="+mn-ea"/>
                  <a:cs typeface="Nanum Gothic" pitchFamily="34" charset="-120"/>
                </a:endParaRPr>
              </a:p>
              <a:p>
                <a:pPr>
                  <a:lnSpc>
                    <a:spcPts val="2600"/>
                  </a:lnSpc>
                </a:pPr>
                <a:r>
                  <a:rPr lang="en-US" sz="1600" dirty="0" err="1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이는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 </a:t>
                </a:r>
                <a:r>
                  <a:rPr lang="en-US" sz="1600" b="1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에너지 효율성 개선의 </a:t>
                </a:r>
                <a:r>
                  <a:rPr lang="en-US" sz="1600" dirty="0">
                    <a:solidFill>
                      <a:srgbClr val="405449"/>
                    </a:solidFill>
                    <a:latin typeface="+mn-ea"/>
                    <a:cs typeface="Nanum Gothic" pitchFamily="34" charset="-120"/>
                  </a:rPr>
                  <a:t>필요성을 더욱 강조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" name="Shape 11">
                <a:extLst>
                  <a:ext uri="{FF2B5EF4-FFF2-40B4-BE49-F238E27FC236}">
                    <a16:creationId xmlns:a16="http://schemas.microsoft.com/office/drawing/2014/main" id="{473BFF89-DE74-419F-A93C-09CC8CD16060}"/>
                  </a:ext>
                </a:extLst>
              </p:cNvPr>
              <p:cNvSpPr/>
              <p:nvPr/>
            </p:nvSpPr>
            <p:spPr>
              <a:xfrm>
                <a:off x="622578" y="4498747"/>
                <a:ext cx="22860" cy="663893"/>
              </a:xfrm>
              <a:prstGeom prst="rect">
                <a:avLst/>
              </a:prstGeom>
              <a:solidFill>
                <a:srgbClr val="438951"/>
              </a:solidFill>
              <a:ln/>
            </p:spPr>
          </p:sp>
          <p:sp>
            <p:nvSpPr>
              <p:cNvPr id="15" name="Shape 12">
                <a:extLst>
                  <a:ext uri="{FF2B5EF4-FFF2-40B4-BE49-F238E27FC236}">
                    <a16:creationId xmlns:a16="http://schemas.microsoft.com/office/drawing/2014/main" id="{28EDBF0D-20BF-4EFF-A661-314DE1FAC589}"/>
                  </a:ext>
                </a:extLst>
              </p:cNvPr>
              <p:cNvSpPr/>
              <p:nvPr/>
            </p:nvSpPr>
            <p:spPr>
              <a:xfrm>
                <a:off x="622578" y="6522742"/>
                <a:ext cx="13177837" cy="881658"/>
              </a:xfrm>
              <a:prstGeom prst="roundRect">
                <a:avLst>
                  <a:gd name="adj" fmla="val 21185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</p:sp>
          <p:pic>
            <p:nvPicPr>
              <p:cNvPr id="16" name="Image 0" descr="preencoded.png">
                <a:extLst>
                  <a:ext uri="{FF2B5EF4-FFF2-40B4-BE49-F238E27FC236}">
                    <a16:creationId xmlns:a16="http://schemas.microsoft.com/office/drawing/2014/main" id="{A2398260-3A97-405B-A309-1D9BE8967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0443" y="6859809"/>
                <a:ext cx="259318" cy="207526"/>
              </a:xfrm>
              <a:prstGeom prst="rect">
                <a:avLst/>
              </a:prstGeom>
            </p:spPr>
          </p:pic>
          <p:sp>
            <p:nvSpPr>
              <p:cNvPr id="17" name="Text 13">
                <a:extLst>
                  <a:ext uri="{FF2B5EF4-FFF2-40B4-BE49-F238E27FC236}">
                    <a16:creationId xmlns:a16="http://schemas.microsoft.com/office/drawing/2014/main" id="{AF385BB7-E8CF-4155-A094-175F1C8AA594}"/>
                  </a:ext>
                </a:extLst>
              </p:cNvPr>
              <p:cNvSpPr/>
              <p:nvPr/>
            </p:nvSpPr>
            <p:spPr>
              <a:xfrm>
                <a:off x="1287287" y="6805277"/>
                <a:ext cx="12295942" cy="33194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600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+mn-ea"/>
                    <a:cs typeface="Nanum Gothic" pitchFamily="34" charset="-120"/>
                  </a:rPr>
                  <a:t>악순환 :</a:t>
                </a:r>
                <a:r>
                  <a:rPr lang="en-US" sz="1600" dirty="0">
                    <a:solidFill>
                      <a:srgbClr val="000000"/>
                    </a:solidFill>
                    <a:latin typeface="+mn-ea"/>
                    <a:cs typeface="Nanum Gothic" pitchFamily="34" charset="-120"/>
                  </a:rPr>
                  <a:t> 기온 상승 → 전력 수요 증가 → 화석연료 발전 증가 → 탄소배출 증가 → 기온 추가 상승</a:t>
                </a:r>
                <a:endParaRPr lang="en-US" sz="160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18" name="Text 0">
              <a:extLst>
                <a:ext uri="{FF2B5EF4-FFF2-40B4-BE49-F238E27FC236}">
                  <a16:creationId xmlns:a16="http://schemas.microsoft.com/office/drawing/2014/main" id="{F07B6D06-303F-4F0B-9211-AADCC9A419CD}"/>
                </a:ext>
              </a:extLst>
            </p:cNvPr>
            <p:cNvSpPr/>
            <p:nvPr/>
          </p:nvSpPr>
          <p:spPr>
            <a:xfrm>
              <a:off x="278388" y="244159"/>
              <a:ext cx="1817527" cy="2290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50"/>
                </a:lnSpc>
              </a:pPr>
              <a:r>
                <a:rPr lang="en-US" sz="165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Chapter 1</a:t>
              </a:r>
              <a:endParaRPr lang="en-US" sz="165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85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D54DA1-65B9-42AA-9BC6-F8C0575859FD}"/>
              </a:ext>
            </a:extLst>
          </p:cNvPr>
          <p:cNvGrpSpPr/>
          <p:nvPr/>
        </p:nvGrpSpPr>
        <p:grpSpPr>
          <a:xfrm>
            <a:off x="336000" y="279000"/>
            <a:ext cx="11513324" cy="5987387"/>
            <a:chOff x="745569" y="589359"/>
            <a:chExt cx="13139262" cy="6518830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35E32D32-C8A2-488B-82B4-1FF8BD84691C}"/>
                </a:ext>
              </a:extLst>
            </p:cNvPr>
            <p:cNvSpPr/>
            <p:nvPr/>
          </p:nvSpPr>
          <p:spPr>
            <a:xfrm>
              <a:off x="745569" y="589359"/>
              <a:ext cx="2662714" cy="3327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50" b="1" dirty="0">
                  <a:solidFill>
                    <a:srgbClr val="3B4540"/>
                  </a:solidFill>
                  <a:latin typeface="+mj-lt"/>
                  <a:ea typeface="Nanum Gothic Extra Bold" pitchFamily="34" charset="-122"/>
                  <a:cs typeface="Nanum Gothic Extra Bold" pitchFamily="34" charset="-120"/>
                </a:rPr>
                <a:t>Chapter 2</a:t>
              </a:r>
              <a:endParaRPr lang="en-US" sz="1650" dirty="0">
                <a:latin typeface="+mj-lt"/>
              </a:endParaRPr>
            </a:p>
          </p:txBody>
        </p:sp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BC5385D2-C4A4-4E5A-BB3A-0CC8F4F0669E}"/>
                </a:ext>
              </a:extLst>
            </p:cNvPr>
            <p:cNvSpPr/>
            <p:nvPr/>
          </p:nvSpPr>
          <p:spPr>
            <a:xfrm>
              <a:off x="745569" y="1007269"/>
              <a:ext cx="5325428" cy="665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200"/>
                </a:lnSpc>
                <a:buNone/>
              </a:pPr>
              <a:r>
                <a:rPr lang="en-US" sz="32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개발 목표 (1/3)</a:t>
              </a:r>
              <a:endParaRPr lang="en-US" sz="3200" dirty="0">
                <a:latin typeface="+mj-ea"/>
                <a:ea typeface="+mj-ea"/>
              </a:endParaRPr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06C0B4FB-E481-4E4C-A89C-1B80AF3B953C}"/>
                </a:ext>
              </a:extLst>
            </p:cNvPr>
            <p:cNvSpPr/>
            <p:nvPr/>
          </p:nvSpPr>
          <p:spPr>
            <a:xfrm>
              <a:off x="745569" y="1897361"/>
              <a:ext cx="7404021" cy="5324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150"/>
                </a:lnSpc>
                <a:buNone/>
              </a:pPr>
              <a:r>
                <a:rPr lang="en-US" sz="28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기간별 PUE 증감에 따른 탄소배출량 예측</a:t>
              </a:r>
              <a:endParaRPr lang="en-US" sz="2800" dirty="0">
                <a:latin typeface="+mn-ea"/>
              </a:endParaRPr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AEA4C66E-D640-4401-A407-4C5BAFADE321}"/>
                </a:ext>
              </a:extLst>
            </p:cNvPr>
            <p:cNvSpPr/>
            <p:nvPr/>
          </p:nvSpPr>
          <p:spPr>
            <a:xfrm>
              <a:off x="745569" y="2609969"/>
              <a:ext cx="213003" cy="2662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 Light" pitchFamily="34" charset="-120"/>
                </a:rPr>
                <a:t>01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DB0F3AB-D517-40F1-92FE-B233F6E83D4F}"/>
                </a:ext>
              </a:extLst>
            </p:cNvPr>
            <p:cNvSpPr/>
            <p:nvPr/>
          </p:nvSpPr>
          <p:spPr>
            <a:xfrm>
              <a:off x="745569" y="2949059"/>
              <a:ext cx="6463070" cy="22860"/>
            </a:xfrm>
            <a:prstGeom prst="rect">
              <a:avLst/>
            </a:prstGeom>
            <a:solidFill>
              <a:srgbClr val="438951"/>
            </a:solidFill>
            <a:ln/>
          </p:spPr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9896CB1A-2F36-4447-BB3C-9545E7011234}"/>
                </a:ext>
              </a:extLst>
            </p:cNvPr>
            <p:cNvSpPr/>
            <p:nvPr/>
          </p:nvSpPr>
          <p:spPr>
            <a:xfrm>
              <a:off x="745569" y="3101221"/>
              <a:ext cx="3195280" cy="3994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회귀모델 구축</a:t>
              </a:r>
              <a:endParaRPr lang="en-US" sz="2400" dirty="0">
                <a:latin typeface="+mn-ea"/>
              </a:endParaRPr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EC20CDA0-A88A-4571-84AD-C2D2E04FFE41}"/>
                </a:ext>
              </a:extLst>
            </p:cNvPr>
            <p:cNvSpPr/>
            <p:nvPr/>
          </p:nvSpPr>
          <p:spPr>
            <a:xfrm>
              <a:off x="745569" y="3628430"/>
              <a:ext cx="6463070" cy="6815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Google 데이터센터의 실제 운영 데이터를 기반으로 탄소배출량 예측 모델을 구성합니다. 수식 기반의 체계적인 접근을 통해 정확도를 높입니다.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AA193AF1-D9A6-4527-BD4F-055726A87A46}"/>
                </a:ext>
              </a:extLst>
            </p:cNvPr>
            <p:cNvSpPr/>
            <p:nvPr/>
          </p:nvSpPr>
          <p:spPr>
            <a:xfrm>
              <a:off x="7421642" y="2609969"/>
              <a:ext cx="213003" cy="2662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 Light" pitchFamily="34" charset="-120"/>
                </a:rPr>
                <a:t>02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1" name="Shape 8">
              <a:extLst>
                <a:ext uri="{FF2B5EF4-FFF2-40B4-BE49-F238E27FC236}">
                  <a16:creationId xmlns:a16="http://schemas.microsoft.com/office/drawing/2014/main" id="{78BCD5E2-970C-4401-9AA7-0B43112B6C78}"/>
                </a:ext>
              </a:extLst>
            </p:cNvPr>
            <p:cNvSpPr/>
            <p:nvPr/>
          </p:nvSpPr>
          <p:spPr>
            <a:xfrm>
              <a:off x="7421642" y="2949059"/>
              <a:ext cx="6463189" cy="22860"/>
            </a:xfrm>
            <a:prstGeom prst="rect">
              <a:avLst/>
            </a:prstGeom>
            <a:solidFill>
              <a:srgbClr val="438951"/>
            </a:solidFill>
            <a:ln/>
          </p:spPr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1E9B63A5-A3F4-422C-8178-BDE563046696}"/>
                </a:ext>
              </a:extLst>
            </p:cNvPr>
            <p:cNvSpPr/>
            <p:nvPr/>
          </p:nvSpPr>
          <p:spPr>
            <a:xfrm>
              <a:off x="7421642" y="3101221"/>
              <a:ext cx="3195280" cy="3994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시나리오 분석</a:t>
              </a:r>
              <a:endParaRPr lang="en-US" sz="2400" dirty="0">
                <a:latin typeface="+mn-ea"/>
              </a:endParaRPr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1CF18575-FB29-4D44-9921-2134AA47372A}"/>
                </a:ext>
              </a:extLst>
            </p:cNvPr>
            <p:cNvSpPr/>
            <p:nvPr/>
          </p:nvSpPr>
          <p:spPr>
            <a:xfrm>
              <a:off x="7421642" y="3628430"/>
              <a:ext cx="6463189" cy="6815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다양한 데이터센터의 PUE </a:t>
              </a:r>
              <a:r>
                <a:rPr lang="en-US" sz="165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증감률을</a:t>
              </a: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ko-KR" alt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예측</a:t>
              </a:r>
              <a:r>
                <a:rPr lang="en-US" sz="165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하고</a:t>
              </a: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, 탄소배출량의 변화를 심층 분석합니다.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AC35669A-B817-415F-9A77-9C68725ADF55}"/>
                </a:ext>
              </a:extLst>
            </p:cNvPr>
            <p:cNvSpPr/>
            <p:nvPr/>
          </p:nvSpPr>
          <p:spPr>
            <a:xfrm>
              <a:off x="7421642" y="4437698"/>
              <a:ext cx="6463189" cy="3407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650"/>
                </a:lnSpc>
                <a:buSzPct val="100000"/>
                <a:buChar char="•"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데이터센터별 PUE 증감률 비교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9E8D5114-1167-44D7-B5A5-66F42E4278CA}"/>
                </a:ext>
              </a:extLst>
            </p:cNvPr>
            <p:cNvSpPr/>
            <p:nvPr/>
          </p:nvSpPr>
          <p:spPr>
            <a:xfrm>
              <a:off x="7421642" y="4852988"/>
              <a:ext cx="6463189" cy="3407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650"/>
                </a:lnSpc>
                <a:buSzPct val="100000"/>
                <a:buChar char="•"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PUE 변화에 따른 탄소배출량 증감 분석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630569F6-F3B9-4227-93A2-38EB8AB0CBD0}"/>
                </a:ext>
              </a:extLst>
            </p:cNvPr>
            <p:cNvSpPr/>
            <p:nvPr/>
          </p:nvSpPr>
          <p:spPr>
            <a:xfrm>
              <a:off x="7421642" y="5268278"/>
              <a:ext cx="6463189" cy="3407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650"/>
                </a:lnSpc>
                <a:buSzPct val="100000"/>
                <a:buChar char="•"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시간에 따른 환경 변화 예측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77496518-3428-4E51-B5C3-971EAD3DC270}"/>
                </a:ext>
              </a:extLst>
            </p:cNvPr>
            <p:cNvSpPr/>
            <p:nvPr/>
          </p:nvSpPr>
          <p:spPr>
            <a:xfrm>
              <a:off x="745569" y="5880893"/>
              <a:ext cx="2662714" cy="3327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데이터 기준</a:t>
              </a:r>
              <a:endParaRPr lang="en-US" sz="2400" b="1" dirty="0">
                <a:latin typeface="+mn-ea"/>
              </a:endParaRPr>
            </a:p>
          </p:txBody>
        </p:sp>
        <p:sp>
          <p:nvSpPr>
            <p:cNvPr id="18" name="Text 15">
              <a:extLst>
                <a:ext uri="{FF2B5EF4-FFF2-40B4-BE49-F238E27FC236}">
                  <a16:creationId xmlns:a16="http://schemas.microsoft.com/office/drawing/2014/main" id="{80480520-7037-4427-90BF-21A070271DB3}"/>
                </a:ext>
              </a:extLst>
            </p:cNvPr>
            <p:cNvSpPr/>
            <p:nvPr/>
          </p:nvSpPr>
          <p:spPr>
            <a:xfrm>
              <a:off x="745569" y="6426675"/>
              <a:ext cx="6309836" cy="6815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탄소강도(CI)는 동일 지역 내에서 </a:t>
              </a:r>
              <a:r>
                <a:rPr lang="en-US" sz="165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공통으로</a:t>
              </a: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65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적용되며</a:t>
              </a:r>
              <a:b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</a:br>
              <a:r>
                <a:rPr lang="ko-KR" alt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시간별 탄소강도를 적용해 정확한 탄소배출량을 예측</a:t>
              </a:r>
              <a:endParaRPr lang="en-US" sz="1650" dirty="0">
                <a:latin typeface="+mn-ea"/>
              </a:endParaRPr>
            </a:p>
          </p:txBody>
        </p:sp>
        <p:sp>
          <p:nvSpPr>
            <p:cNvPr id="19" name="Text 16">
              <a:extLst>
                <a:ext uri="{FF2B5EF4-FFF2-40B4-BE49-F238E27FC236}">
                  <a16:creationId xmlns:a16="http://schemas.microsoft.com/office/drawing/2014/main" id="{C79133F4-23CE-4795-B348-61798285B882}"/>
                </a:ext>
              </a:extLst>
            </p:cNvPr>
            <p:cNvSpPr/>
            <p:nvPr/>
          </p:nvSpPr>
          <p:spPr>
            <a:xfrm>
              <a:off x="7421642" y="5880893"/>
              <a:ext cx="2662714" cy="3327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결과 시각화</a:t>
              </a:r>
              <a:endParaRPr lang="en-US" sz="2400" dirty="0">
                <a:latin typeface="+mn-ea"/>
              </a:endParaRPr>
            </a:p>
          </p:txBody>
        </p:sp>
        <p:sp>
          <p:nvSpPr>
            <p:cNvPr id="20" name="Text 17">
              <a:extLst>
                <a:ext uri="{FF2B5EF4-FFF2-40B4-BE49-F238E27FC236}">
                  <a16:creationId xmlns:a16="http://schemas.microsoft.com/office/drawing/2014/main" id="{51AF7526-5EF0-4E17-9032-7206FE9D9DDC}"/>
                </a:ext>
              </a:extLst>
            </p:cNvPr>
            <p:cNvSpPr/>
            <p:nvPr/>
          </p:nvSpPr>
          <p:spPr>
            <a:xfrm>
              <a:off x="7421642" y="6426675"/>
              <a:ext cx="6309836" cy="6815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각 데이터센터의 시간별 PUE 변화와 탄소배출 변화를 직관적인 그래프로 제공</a:t>
              </a:r>
              <a:endParaRPr lang="en-US" sz="16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58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2">
            <a:extLst>
              <a:ext uri="{FF2B5EF4-FFF2-40B4-BE49-F238E27FC236}">
                <a16:creationId xmlns:a16="http://schemas.microsoft.com/office/drawing/2014/main" id="{F3C34701-CC35-42A8-BAEB-EB96A2EB2AE7}"/>
              </a:ext>
            </a:extLst>
          </p:cNvPr>
          <p:cNvSpPr/>
          <p:nvPr/>
        </p:nvSpPr>
        <p:spPr>
          <a:xfrm>
            <a:off x="310551" y="5589941"/>
            <a:ext cx="10957997" cy="726262"/>
          </a:xfrm>
          <a:prstGeom prst="roundRect">
            <a:avLst>
              <a:gd name="adj" fmla="val 21185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</p:sp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801F9F2F-2377-467C-9C6B-B9DC4CE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9" y="5848473"/>
            <a:ext cx="215635" cy="170949"/>
          </a:xfrm>
          <a:prstGeom prst="rect">
            <a:avLst/>
          </a:prstGeom>
        </p:spPr>
      </p:pic>
      <p:sp>
        <p:nvSpPr>
          <p:cNvPr id="36" name="Text 13">
            <a:extLst>
              <a:ext uri="{FF2B5EF4-FFF2-40B4-BE49-F238E27FC236}">
                <a16:creationId xmlns:a16="http://schemas.microsoft.com/office/drawing/2014/main" id="{0302C9D0-EEDC-4D88-80DB-E7DDA5DDA0BD}"/>
              </a:ext>
            </a:extLst>
          </p:cNvPr>
          <p:cNvSpPr/>
          <p:nvPr/>
        </p:nvSpPr>
        <p:spPr>
          <a:xfrm>
            <a:off x="871322" y="5803553"/>
            <a:ext cx="10224659" cy="273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핵심</a:t>
            </a:r>
            <a:r>
              <a:rPr lang="en-US" sz="1600" b="1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:</a:t>
            </a:r>
            <a:r>
              <a:rPr lang="en-US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단순한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PUE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개선만으로는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계가 있으므로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더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나아가</a:t>
            </a:r>
            <a:r>
              <a:rPr lang="en-US" altLang="ko-KR" sz="1600" dirty="0">
                <a:solidFill>
                  <a:srgbClr val="438951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438951"/>
                </a:solidFill>
                <a:latin typeface="+mn-ea"/>
                <a:cs typeface="Nanum Gothic" pitchFamily="34" charset="-120"/>
              </a:rPr>
              <a:t>신재생에너지</a:t>
            </a:r>
            <a:r>
              <a:rPr lang="en-US" altLang="ko-KR" sz="1600" dirty="0">
                <a:solidFill>
                  <a:srgbClr val="438951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438951"/>
                </a:solidFill>
                <a:latin typeface="+mn-ea"/>
                <a:cs typeface="Nanum Gothic" pitchFamily="34" charset="-120"/>
              </a:rPr>
              <a:t>발전량</a:t>
            </a:r>
            <a:r>
              <a:rPr lang="en-US" altLang="ko-KR" sz="1600" dirty="0">
                <a:solidFill>
                  <a:srgbClr val="438951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438951"/>
                </a:solidFill>
                <a:latin typeface="+mn-ea"/>
                <a:cs typeface="Nanum Gothic" pitchFamily="34" charset="-120"/>
              </a:rPr>
              <a:t>증가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를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통한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환경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Nanum Gothic" pitchFamily="34" charset="-120"/>
              </a:rPr>
              <a:t>개선이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Nanum Gothic" pitchFamily="34" charset="-120"/>
              </a:rPr>
              <a:t>핵심 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3F7052-0FC5-43D9-BFDB-3490821E3D0F}"/>
              </a:ext>
            </a:extLst>
          </p:cNvPr>
          <p:cNvGrpSpPr/>
          <p:nvPr/>
        </p:nvGrpSpPr>
        <p:grpSpPr>
          <a:xfrm>
            <a:off x="274249" y="289302"/>
            <a:ext cx="11418803" cy="5003858"/>
            <a:chOff x="658178" y="517088"/>
            <a:chExt cx="13314044" cy="5642968"/>
          </a:xfrm>
        </p:grpSpPr>
        <p:sp>
          <p:nvSpPr>
            <p:cNvPr id="38" name="Text 0">
              <a:extLst>
                <a:ext uri="{FF2B5EF4-FFF2-40B4-BE49-F238E27FC236}">
                  <a16:creationId xmlns:a16="http://schemas.microsoft.com/office/drawing/2014/main" id="{FA8A776B-138E-4511-8569-BF0DE94C32FE}"/>
                </a:ext>
              </a:extLst>
            </p:cNvPr>
            <p:cNvSpPr/>
            <p:nvPr/>
          </p:nvSpPr>
          <p:spPr>
            <a:xfrm>
              <a:off x="658178" y="517088"/>
              <a:ext cx="2350770" cy="293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16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Chapter 2</a:t>
              </a:r>
              <a:endParaRPr lang="en-US" sz="16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F9257C16-C9ED-49FA-9EEE-9ED08AB08714}"/>
                </a:ext>
              </a:extLst>
            </p:cNvPr>
            <p:cNvSpPr/>
            <p:nvPr/>
          </p:nvSpPr>
          <p:spPr>
            <a:xfrm>
              <a:off x="658178" y="885944"/>
              <a:ext cx="4701540" cy="5876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600"/>
                </a:lnSpc>
              </a:pPr>
              <a:r>
                <a:rPr lang="en-US" sz="32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개발 목표 (2/3)</a:t>
              </a:r>
              <a:endParaRPr lang="en-US" sz="32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 2">
              <a:extLst>
                <a:ext uri="{FF2B5EF4-FFF2-40B4-BE49-F238E27FC236}">
                  <a16:creationId xmlns:a16="http://schemas.microsoft.com/office/drawing/2014/main" id="{00DB4B51-A016-4F10-A7B9-C4CD6E636408}"/>
                </a:ext>
              </a:extLst>
            </p:cNvPr>
            <p:cNvSpPr/>
            <p:nvPr/>
          </p:nvSpPr>
          <p:spPr>
            <a:xfrm>
              <a:off x="658178" y="1616451"/>
              <a:ext cx="4415671" cy="4700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700"/>
                </a:lnSpc>
              </a:pPr>
              <a:r>
                <a:rPr lang="en-US" sz="28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환경 변화 예측 및 개선 방안</a:t>
              </a:r>
              <a:endParaRPr lang="en-US" sz="28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Shape 3">
              <a:extLst>
                <a:ext uri="{FF2B5EF4-FFF2-40B4-BE49-F238E27FC236}">
                  <a16:creationId xmlns:a16="http://schemas.microsoft.com/office/drawing/2014/main" id="{2E8CC777-C2CB-4BD3-96C9-29013EF826D9}"/>
                </a:ext>
              </a:extLst>
            </p:cNvPr>
            <p:cNvSpPr/>
            <p:nvPr/>
          </p:nvSpPr>
          <p:spPr>
            <a:xfrm>
              <a:off x="658178" y="2300883"/>
              <a:ext cx="6562963" cy="1835587"/>
            </a:xfrm>
            <a:prstGeom prst="roundRect">
              <a:avLst>
                <a:gd name="adj" fmla="val 9221"/>
              </a:avLst>
            </a:prstGeom>
            <a:solidFill>
              <a:srgbClr val="E8F3E8"/>
            </a:solidFill>
            <a:ln/>
          </p:spPr>
        </p:sp>
        <p:sp>
          <p:nvSpPr>
            <p:cNvPr id="42" name="Shape 4">
              <a:extLst>
                <a:ext uri="{FF2B5EF4-FFF2-40B4-BE49-F238E27FC236}">
                  <a16:creationId xmlns:a16="http://schemas.microsoft.com/office/drawing/2014/main" id="{238649BF-8A59-4FC1-9163-446EE394B958}"/>
                </a:ext>
              </a:extLst>
            </p:cNvPr>
            <p:cNvSpPr/>
            <p:nvPr/>
          </p:nvSpPr>
          <p:spPr>
            <a:xfrm>
              <a:off x="846177" y="2488883"/>
              <a:ext cx="564118" cy="564118"/>
            </a:xfrm>
            <a:prstGeom prst="roundRect">
              <a:avLst>
                <a:gd name="adj" fmla="val 16207754"/>
              </a:avLst>
            </a:prstGeom>
            <a:solidFill>
              <a:srgbClr val="438951"/>
            </a:solidFill>
            <a:ln/>
          </p:spPr>
        </p:sp>
        <p:pic>
          <p:nvPicPr>
            <p:cNvPr id="43" name="Image 0" descr="preencoded.png">
              <a:extLst>
                <a:ext uri="{FF2B5EF4-FFF2-40B4-BE49-F238E27FC236}">
                  <a16:creationId xmlns:a16="http://schemas.microsoft.com/office/drawing/2014/main" id="{E2A56F42-AAAA-4924-96D4-A3281611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1316" y="2643902"/>
              <a:ext cx="253841" cy="253841"/>
            </a:xfrm>
            <a:prstGeom prst="rect">
              <a:avLst/>
            </a:prstGeom>
          </p:spPr>
        </p:pic>
        <p:sp>
          <p:nvSpPr>
            <p:cNvPr id="44" name="Text 5">
              <a:extLst>
                <a:ext uri="{FF2B5EF4-FFF2-40B4-BE49-F238E27FC236}">
                  <a16:creationId xmlns:a16="http://schemas.microsoft.com/office/drawing/2014/main" id="{721F1BDF-3BE5-44EF-8245-E3F42B9092EB}"/>
                </a:ext>
              </a:extLst>
            </p:cNvPr>
            <p:cNvSpPr/>
            <p:nvPr/>
          </p:nvSpPr>
          <p:spPr>
            <a:xfrm>
              <a:off x="846177" y="3241000"/>
              <a:ext cx="2350770" cy="293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18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탄소배출량 증가</a:t>
              </a:r>
              <a:endParaRPr lang="en-US" sz="18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5" name="Text 6">
              <a:extLst>
                <a:ext uri="{FF2B5EF4-FFF2-40B4-BE49-F238E27FC236}">
                  <a16:creationId xmlns:a16="http://schemas.microsoft.com/office/drawing/2014/main" id="{AB0D6361-3569-42AF-A4E3-BAC99C3725EB}"/>
                </a:ext>
              </a:extLst>
            </p:cNvPr>
            <p:cNvSpPr/>
            <p:nvPr/>
          </p:nvSpPr>
          <p:spPr>
            <a:xfrm>
              <a:off x="846177" y="3647480"/>
              <a:ext cx="6186964" cy="300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50"/>
                </a:lnSpc>
              </a:pPr>
              <a:r>
                <a:rPr lang="en-US" sz="14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데이터센터 운영으로 인한 지속적인 탄소배출</a:t>
              </a:r>
              <a:endParaRPr lang="en-US" sz="14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6" name="Shape 7">
              <a:extLst>
                <a:ext uri="{FF2B5EF4-FFF2-40B4-BE49-F238E27FC236}">
                  <a16:creationId xmlns:a16="http://schemas.microsoft.com/office/drawing/2014/main" id="{681D97E2-3554-449C-81A5-72FCBDF88A8A}"/>
                </a:ext>
              </a:extLst>
            </p:cNvPr>
            <p:cNvSpPr/>
            <p:nvPr/>
          </p:nvSpPr>
          <p:spPr>
            <a:xfrm>
              <a:off x="7409140" y="2300883"/>
              <a:ext cx="6563082" cy="1835587"/>
            </a:xfrm>
            <a:prstGeom prst="roundRect">
              <a:avLst>
                <a:gd name="adj" fmla="val 9221"/>
              </a:avLst>
            </a:prstGeom>
            <a:solidFill>
              <a:srgbClr val="E8F3E8"/>
            </a:solidFill>
            <a:ln/>
          </p:spPr>
        </p:sp>
        <p:sp>
          <p:nvSpPr>
            <p:cNvPr id="47" name="Shape 8">
              <a:extLst>
                <a:ext uri="{FF2B5EF4-FFF2-40B4-BE49-F238E27FC236}">
                  <a16:creationId xmlns:a16="http://schemas.microsoft.com/office/drawing/2014/main" id="{F5E67104-C0C0-411A-99EA-AA8891839562}"/>
                </a:ext>
              </a:extLst>
            </p:cNvPr>
            <p:cNvSpPr/>
            <p:nvPr/>
          </p:nvSpPr>
          <p:spPr>
            <a:xfrm>
              <a:off x="7597140" y="2488883"/>
              <a:ext cx="564118" cy="564118"/>
            </a:xfrm>
            <a:prstGeom prst="roundRect">
              <a:avLst>
                <a:gd name="adj" fmla="val 16207754"/>
              </a:avLst>
            </a:prstGeom>
            <a:solidFill>
              <a:srgbClr val="438951"/>
            </a:solidFill>
            <a:ln/>
          </p:spPr>
        </p:sp>
        <p:pic>
          <p:nvPicPr>
            <p:cNvPr id="48" name="Image 1" descr="preencoded.png">
              <a:extLst>
                <a:ext uri="{FF2B5EF4-FFF2-40B4-BE49-F238E27FC236}">
                  <a16:creationId xmlns:a16="http://schemas.microsoft.com/office/drawing/2014/main" id="{C46135BD-FD4F-4B89-BE13-9873ECEF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2278" y="2643902"/>
              <a:ext cx="253841" cy="253841"/>
            </a:xfrm>
            <a:prstGeom prst="rect">
              <a:avLst/>
            </a:prstGeom>
          </p:spPr>
        </p:pic>
        <p:sp>
          <p:nvSpPr>
            <p:cNvPr id="49" name="Text 9">
              <a:extLst>
                <a:ext uri="{FF2B5EF4-FFF2-40B4-BE49-F238E27FC236}">
                  <a16:creationId xmlns:a16="http://schemas.microsoft.com/office/drawing/2014/main" id="{D303E8A9-9695-418C-9071-E887AE0DB815}"/>
                </a:ext>
              </a:extLst>
            </p:cNvPr>
            <p:cNvSpPr/>
            <p:nvPr/>
          </p:nvSpPr>
          <p:spPr>
            <a:xfrm>
              <a:off x="7597140" y="3241000"/>
              <a:ext cx="2350770" cy="293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18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지구온난화 가속</a:t>
              </a:r>
              <a:endParaRPr lang="en-US" sz="18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Text 10">
              <a:extLst>
                <a:ext uri="{FF2B5EF4-FFF2-40B4-BE49-F238E27FC236}">
                  <a16:creationId xmlns:a16="http://schemas.microsoft.com/office/drawing/2014/main" id="{BCD0038E-12A5-4187-BD36-83B5DEA12BB0}"/>
                </a:ext>
              </a:extLst>
            </p:cNvPr>
            <p:cNvSpPr/>
            <p:nvPr/>
          </p:nvSpPr>
          <p:spPr>
            <a:xfrm>
              <a:off x="7597140" y="3647480"/>
              <a:ext cx="6187083" cy="300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50"/>
                </a:lnSpc>
              </a:pPr>
              <a:r>
                <a:rPr lang="en-US" sz="14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온실가스 증가로 평균 기온 상승</a:t>
              </a:r>
              <a:endParaRPr lang="en-US" sz="14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Shape 11">
              <a:extLst>
                <a:ext uri="{FF2B5EF4-FFF2-40B4-BE49-F238E27FC236}">
                  <a16:creationId xmlns:a16="http://schemas.microsoft.com/office/drawing/2014/main" id="{26CECFDE-40AF-46F4-A92D-72717AC74052}"/>
                </a:ext>
              </a:extLst>
            </p:cNvPr>
            <p:cNvSpPr/>
            <p:nvPr/>
          </p:nvSpPr>
          <p:spPr>
            <a:xfrm>
              <a:off x="658178" y="4324469"/>
              <a:ext cx="6562963" cy="1835587"/>
            </a:xfrm>
            <a:prstGeom prst="roundRect">
              <a:avLst>
                <a:gd name="adj" fmla="val 9221"/>
              </a:avLst>
            </a:prstGeom>
            <a:solidFill>
              <a:srgbClr val="E8F3E8"/>
            </a:solidFill>
            <a:ln/>
          </p:spPr>
        </p:sp>
        <p:sp>
          <p:nvSpPr>
            <p:cNvPr id="52" name="Shape 12">
              <a:extLst>
                <a:ext uri="{FF2B5EF4-FFF2-40B4-BE49-F238E27FC236}">
                  <a16:creationId xmlns:a16="http://schemas.microsoft.com/office/drawing/2014/main" id="{CFCF7F06-572A-446E-A5F2-4D27B7D87DB7}"/>
                </a:ext>
              </a:extLst>
            </p:cNvPr>
            <p:cNvSpPr/>
            <p:nvPr/>
          </p:nvSpPr>
          <p:spPr>
            <a:xfrm>
              <a:off x="846177" y="4512469"/>
              <a:ext cx="564118" cy="564118"/>
            </a:xfrm>
            <a:prstGeom prst="roundRect">
              <a:avLst>
                <a:gd name="adj" fmla="val 16207754"/>
              </a:avLst>
            </a:prstGeom>
            <a:solidFill>
              <a:srgbClr val="438951"/>
            </a:solidFill>
            <a:ln/>
          </p:spPr>
        </p:sp>
        <p:pic>
          <p:nvPicPr>
            <p:cNvPr id="53" name="Image 2" descr="preencoded.png">
              <a:extLst>
                <a:ext uri="{FF2B5EF4-FFF2-40B4-BE49-F238E27FC236}">
                  <a16:creationId xmlns:a16="http://schemas.microsoft.com/office/drawing/2014/main" id="{F5ADE216-9BCC-47C3-973F-8445CD92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1316" y="4667488"/>
              <a:ext cx="253841" cy="253841"/>
            </a:xfrm>
            <a:prstGeom prst="rect">
              <a:avLst/>
            </a:prstGeom>
          </p:spPr>
        </p:pic>
        <p:sp>
          <p:nvSpPr>
            <p:cNvPr id="54" name="Text 13">
              <a:extLst>
                <a:ext uri="{FF2B5EF4-FFF2-40B4-BE49-F238E27FC236}">
                  <a16:creationId xmlns:a16="http://schemas.microsoft.com/office/drawing/2014/main" id="{5F58A284-ECAA-48D2-B951-99853506B927}"/>
                </a:ext>
              </a:extLst>
            </p:cNvPr>
            <p:cNvSpPr/>
            <p:nvPr/>
          </p:nvSpPr>
          <p:spPr>
            <a:xfrm>
              <a:off x="846177" y="5264587"/>
              <a:ext cx="2350770" cy="293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18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냉각 효율 저하</a:t>
              </a:r>
              <a:endParaRPr lang="en-US" sz="18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Text 14">
              <a:extLst>
                <a:ext uri="{FF2B5EF4-FFF2-40B4-BE49-F238E27FC236}">
                  <a16:creationId xmlns:a16="http://schemas.microsoft.com/office/drawing/2014/main" id="{CC84D0EB-51B4-4981-B834-D3DAE53C9A46}"/>
                </a:ext>
              </a:extLst>
            </p:cNvPr>
            <p:cNvSpPr/>
            <p:nvPr/>
          </p:nvSpPr>
          <p:spPr>
            <a:xfrm>
              <a:off x="846177" y="5671066"/>
              <a:ext cx="6186964" cy="300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50"/>
                </a:lnSpc>
              </a:pPr>
              <a:r>
                <a:rPr lang="en-US" sz="14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기온 상승으로 PUE 개선 어려움 증가</a:t>
              </a:r>
              <a:endParaRPr lang="en-US" sz="14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6" name="Shape 15">
              <a:extLst>
                <a:ext uri="{FF2B5EF4-FFF2-40B4-BE49-F238E27FC236}">
                  <a16:creationId xmlns:a16="http://schemas.microsoft.com/office/drawing/2014/main" id="{67824D2C-FF99-410C-94F5-5A317A03E8CC}"/>
                </a:ext>
              </a:extLst>
            </p:cNvPr>
            <p:cNvSpPr/>
            <p:nvPr/>
          </p:nvSpPr>
          <p:spPr>
            <a:xfrm>
              <a:off x="7409140" y="4324469"/>
              <a:ext cx="6563082" cy="1835587"/>
            </a:xfrm>
            <a:prstGeom prst="roundRect">
              <a:avLst>
                <a:gd name="adj" fmla="val 9221"/>
              </a:avLst>
            </a:prstGeom>
            <a:solidFill>
              <a:srgbClr val="E8F3E8"/>
            </a:solidFill>
            <a:ln/>
          </p:spPr>
        </p:sp>
        <p:sp>
          <p:nvSpPr>
            <p:cNvPr id="57" name="Shape 16">
              <a:extLst>
                <a:ext uri="{FF2B5EF4-FFF2-40B4-BE49-F238E27FC236}">
                  <a16:creationId xmlns:a16="http://schemas.microsoft.com/office/drawing/2014/main" id="{53D6838F-6C1D-4659-97F4-11DD5AD63F10}"/>
                </a:ext>
              </a:extLst>
            </p:cNvPr>
            <p:cNvSpPr/>
            <p:nvPr/>
          </p:nvSpPr>
          <p:spPr>
            <a:xfrm>
              <a:off x="7597140" y="4512469"/>
              <a:ext cx="564118" cy="564118"/>
            </a:xfrm>
            <a:prstGeom prst="roundRect">
              <a:avLst>
                <a:gd name="adj" fmla="val 16207754"/>
              </a:avLst>
            </a:prstGeom>
            <a:solidFill>
              <a:srgbClr val="438951"/>
            </a:solidFill>
            <a:ln/>
          </p:spPr>
        </p:sp>
        <p:pic>
          <p:nvPicPr>
            <p:cNvPr id="58" name="Image 3" descr="preencoded.png">
              <a:extLst>
                <a:ext uri="{FF2B5EF4-FFF2-40B4-BE49-F238E27FC236}">
                  <a16:creationId xmlns:a16="http://schemas.microsoft.com/office/drawing/2014/main" id="{BF2131C1-4FE2-4C3C-9E45-F8D5C35E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2278" y="4667488"/>
              <a:ext cx="253841" cy="253841"/>
            </a:xfrm>
            <a:prstGeom prst="rect">
              <a:avLst/>
            </a:prstGeom>
          </p:spPr>
        </p:pic>
        <p:sp>
          <p:nvSpPr>
            <p:cNvPr id="59" name="Text 17">
              <a:extLst>
                <a:ext uri="{FF2B5EF4-FFF2-40B4-BE49-F238E27FC236}">
                  <a16:creationId xmlns:a16="http://schemas.microsoft.com/office/drawing/2014/main" id="{829C371B-106F-46FD-8883-F070CEA433CB}"/>
                </a:ext>
              </a:extLst>
            </p:cNvPr>
            <p:cNvSpPr/>
            <p:nvPr/>
          </p:nvSpPr>
          <p:spPr>
            <a:xfrm>
              <a:off x="7597140" y="5264587"/>
              <a:ext cx="2350770" cy="293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185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신재생에너지 전환</a:t>
              </a:r>
              <a:endParaRPr lang="en-US" sz="185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Text 18">
              <a:extLst>
                <a:ext uri="{FF2B5EF4-FFF2-40B4-BE49-F238E27FC236}">
                  <a16:creationId xmlns:a16="http://schemas.microsoft.com/office/drawing/2014/main" id="{2BCF10DC-603E-4739-8DBB-2D742FB229C0}"/>
                </a:ext>
              </a:extLst>
            </p:cNvPr>
            <p:cNvSpPr/>
            <p:nvPr/>
          </p:nvSpPr>
          <p:spPr>
            <a:xfrm>
              <a:off x="7597140" y="5671066"/>
              <a:ext cx="6187083" cy="300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50"/>
                </a:lnSpc>
              </a:pPr>
              <a:r>
                <a:rPr lang="en-US" sz="14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친환경 발전으로 악순환 고리 차단</a:t>
              </a:r>
              <a:endParaRPr lang="en-US" sz="1450" dirty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2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F2F7DF-EF53-406D-84FC-033D1EDC3677}"/>
              </a:ext>
            </a:extLst>
          </p:cNvPr>
          <p:cNvGrpSpPr/>
          <p:nvPr/>
        </p:nvGrpSpPr>
        <p:grpSpPr>
          <a:xfrm>
            <a:off x="270933" y="584200"/>
            <a:ext cx="11458525" cy="5580184"/>
            <a:chOff x="793790" y="1042988"/>
            <a:chExt cx="13042701" cy="6143625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9053E6C6-B31C-40EC-914B-553FA08B85C1}"/>
                </a:ext>
              </a:extLst>
            </p:cNvPr>
            <p:cNvSpPr/>
            <p:nvPr/>
          </p:nvSpPr>
          <p:spPr>
            <a:xfrm>
              <a:off x="793790" y="104298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16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Chapter 2.</a:t>
              </a:r>
              <a:endParaRPr lang="en-US" sz="16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D32F2260-2BEF-4F34-86B3-481695117102}"/>
                </a:ext>
              </a:extLst>
            </p:cNvPr>
            <p:cNvSpPr/>
            <p:nvPr/>
          </p:nvSpPr>
          <p:spPr>
            <a:xfrm>
              <a:off x="793790" y="1488043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32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개발 목표 (3/3)</a:t>
              </a:r>
              <a:endParaRPr lang="en-US" sz="32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566A9943-6629-4DDF-A343-C9AEE2862F76}"/>
                </a:ext>
              </a:extLst>
            </p:cNvPr>
            <p:cNvSpPr/>
            <p:nvPr/>
          </p:nvSpPr>
          <p:spPr>
            <a:xfrm>
              <a:off x="793790" y="2536984"/>
              <a:ext cx="4196358" cy="4649629"/>
            </a:xfrm>
            <a:prstGeom prst="roundRect">
              <a:avLst>
                <a:gd name="adj" fmla="val 4865"/>
              </a:avLst>
            </a:prstGeom>
            <a:solidFill>
              <a:srgbClr val="E8F3E8"/>
            </a:solidFill>
            <a:ln/>
          </p:spPr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D3EF9069-7A44-46D5-972F-59F16D545405}"/>
                </a:ext>
              </a:extLst>
            </p:cNvPr>
            <p:cNvSpPr/>
            <p:nvPr/>
          </p:nvSpPr>
          <p:spPr>
            <a:xfrm>
              <a:off x="1020604" y="2763798"/>
              <a:ext cx="680442" cy="680442"/>
            </a:xfrm>
            <a:prstGeom prst="roundRect">
              <a:avLst>
                <a:gd name="adj" fmla="val 13436980"/>
              </a:avLst>
            </a:prstGeom>
            <a:solidFill>
              <a:srgbClr val="438951"/>
            </a:solidFill>
            <a:ln/>
          </p:spPr>
        </p:sp>
        <p:pic>
          <p:nvPicPr>
            <p:cNvPr id="7" name="Image 0" descr="preencoded.png">
              <a:extLst>
                <a:ext uri="{FF2B5EF4-FFF2-40B4-BE49-F238E27FC236}">
                  <a16:creationId xmlns:a16="http://schemas.microsoft.com/office/drawing/2014/main" id="{9CF1DC6A-1CD6-4AAE-9874-79BDC4CF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7770" y="2950845"/>
              <a:ext cx="306110" cy="306110"/>
            </a:xfrm>
            <a:prstGeom prst="rect">
              <a:avLst/>
            </a:prstGeom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D9AEAA42-1EB7-4FB0-91CF-CA026205E6E8}"/>
                </a:ext>
              </a:extLst>
            </p:cNvPr>
            <p:cNvSpPr/>
            <p:nvPr/>
          </p:nvSpPr>
          <p:spPr>
            <a:xfrm>
              <a:off x="1020604" y="3443388"/>
              <a:ext cx="3742730" cy="5669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450"/>
                </a:lnSpc>
              </a:pPr>
              <a:r>
                <a:rPr lang="en-US" sz="2400" b="1" dirty="0" err="1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데이터</a:t>
              </a:r>
              <a:r>
                <a:rPr lang="en-US" sz="24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 </a:t>
              </a:r>
              <a:r>
                <a:rPr lang="en-US" sz="2400" b="1" dirty="0" err="1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수집</a:t>
              </a:r>
              <a:endParaRPr lang="en-US" sz="2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DE47BAB5-9A19-4F2A-9D9B-2C99AD15F046}"/>
                </a:ext>
              </a:extLst>
            </p:cNvPr>
            <p:cNvSpPr/>
            <p:nvPr/>
          </p:nvSpPr>
          <p:spPr>
            <a:xfrm>
              <a:off x="1020604" y="4085533"/>
              <a:ext cx="374273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endParaRPr lang="en-US" sz="1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B5122898-FCCE-4D72-8E9A-5A42BF69DDBE}"/>
                </a:ext>
              </a:extLst>
            </p:cNvPr>
            <p:cNvSpPr/>
            <p:nvPr/>
          </p:nvSpPr>
          <p:spPr>
            <a:xfrm>
              <a:off x="1020604" y="4233031"/>
              <a:ext cx="3742730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4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구글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4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데이터센터별</a:t>
              </a:r>
              <a:r>
                <a:rPr lang="en-US" sz="14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PUE</a:t>
              </a:r>
            </a:p>
            <a:p>
              <a:pPr>
                <a:lnSpc>
                  <a:spcPts val="2850"/>
                </a:lnSpc>
              </a:pPr>
              <a:r>
                <a:rPr lang="ko-KR" alt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총 전력사용량</a:t>
              </a:r>
              <a:endParaRPr lang="en-US" altLang="ko-KR" sz="14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850"/>
                </a:lnSpc>
              </a:pPr>
              <a:r>
                <a:rPr lang="ko-KR" altLang="en-US" sz="14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시간별 </a:t>
              </a:r>
              <a:r>
                <a:rPr lang="en-US" sz="14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탄소강도</a:t>
              </a:r>
              <a:endParaRPr lang="en-US" sz="1400" b="1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850"/>
                </a:lnSpc>
              </a:pP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ko-KR" alt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기온</a:t>
              </a:r>
              <a:r>
                <a:rPr lang="en-US" altLang="ko-KR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, </a:t>
              </a:r>
              <a:r>
                <a:rPr lang="ko-KR" alt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습도  데이터</a:t>
              </a:r>
              <a:endParaRPr lang="en-US" sz="1400" dirty="0">
                <a:solidFill>
                  <a:srgbClr val="405449"/>
                </a:solidFill>
                <a:latin typeface="+mn-ea"/>
                <a:cs typeface="Nanum Gothic" pitchFamily="34" charset="-120"/>
              </a:endParaRPr>
            </a:p>
            <a:p>
              <a:pPr>
                <a:lnSpc>
                  <a:spcPts val="2850"/>
                </a:lnSpc>
              </a:pPr>
              <a:r>
                <a:rPr lang="en-US" sz="14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다양한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변수를 포함한 </a:t>
              </a:r>
              <a:r>
                <a:rPr lang="en-US" sz="14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종합적인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</a:p>
            <a:p>
              <a:pPr>
                <a:lnSpc>
                  <a:spcPts val="2850"/>
                </a:lnSpc>
              </a:pPr>
              <a:r>
                <a:rPr lang="en-US" sz="14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활용</a:t>
              </a:r>
              <a:endParaRPr lang="en-US" sz="1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3771E129-C824-444E-A58B-B498F0C1A36C}"/>
                </a:ext>
              </a:extLst>
            </p:cNvPr>
            <p:cNvSpPr/>
            <p:nvPr/>
          </p:nvSpPr>
          <p:spPr>
            <a:xfrm>
              <a:off x="5216962" y="2536984"/>
              <a:ext cx="4196358" cy="4649629"/>
            </a:xfrm>
            <a:prstGeom prst="roundRect">
              <a:avLst>
                <a:gd name="adj" fmla="val 4865"/>
              </a:avLst>
            </a:prstGeom>
            <a:solidFill>
              <a:srgbClr val="E8F3E8"/>
            </a:solidFill>
            <a:ln/>
          </p:spPr>
        </p:sp>
        <p:sp>
          <p:nvSpPr>
            <p:cNvPr id="12" name="Shape 8">
              <a:extLst>
                <a:ext uri="{FF2B5EF4-FFF2-40B4-BE49-F238E27FC236}">
                  <a16:creationId xmlns:a16="http://schemas.microsoft.com/office/drawing/2014/main" id="{AFB87C37-BC8C-4884-A83A-76346AF8D539}"/>
                </a:ext>
              </a:extLst>
            </p:cNvPr>
            <p:cNvSpPr/>
            <p:nvPr/>
          </p:nvSpPr>
          <p:spPr>
            <a:xfrm>
              <a:off x="5443776" y="2763798"/>
              <a:ext cx="680442" cy="680442"/>
            </a:xfrm>
            <a:prstGeom prst="roundRect">
              <a:avLst>
                <a:gd name="adj" fmla="val 13436980"/>
              </a:avLst>
            </a:prstGeom>
            <a:solidFill>
              <a:srgbClr val="438951"/>
            </a:solidFill>
            <a:ln/>
          </p:spPr>
        </p:sp>
        <p:pic>
          <p:nvPicPr>
            <p:cNvPr id="13" name="Image 1" descr="preencoded.png">
              <a:extLst>
                <a:ext uri="{FF2B5EF4-FFF2-40B4-BE49-F238E27FC236}">
                  <a16:creationId xmlns:a16="http://schemas.microsoft.com/office/drawing/2014/main" id="{80595C47-E400-48B9-BF38-ECF278B89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0942" y="2950845"/>
              <a:ext cx="306110" cy="306110"/>
            </a:xfrm>
            <a:prstGeom prst="rect">
              <a:avLst/>
            </a:prstGeom>
          </p:spPr>
        </p:pic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6B794900-6214-400A-8996-EB119AA273D7}"/>
                </a:ext>
              </a:extLst>
            </p:cNvPr>
            <p:cNvSpPr/>
            <p:nvPr/>
          </p:nvSpPr>
          <p:spPr>
            <a:xfrm>
              <a:off x="5443776" y="3444003"/>
              <a:ext cx="3742730" cy="5669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450"/>
                </a:lnSpc>
              </a:pPr>
              <a:r>
                <a:rPr lang="en-US" sz="24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머신러닝</a:t>
              </a:r>
              <a:endParaRPr lang="en-US" sz="2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Text 10">
              <a:extLst>
                <a:ext uri="{FF2B5EF4-FFF2-40B4-BE49-F238E27FC236}">
                  <a16:creationId xmlns:a16="http://schemas.microsoft.com/office/drawing/2014/main" id="{63C8FC26-554E-4E56-B750-B70944EA7DDF}"/>
                </a:ext>
              </a:extLst>
            </p:cNvPr>
            <p:cNvSpPr/>
            <p:nvPr/>
          </p:nvSpPr>
          <p:spPr>
            <a:xfrm>
              <a:off x="5443776" y="4175032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850"/>
                </a:lnSpc>
              </a:pPr>
              <a:r>
                <a:rPr lang="ko-KR" altLang="en-US" sz="1600" dirty="0">
                  <a:solidFill>
                    <a:prstClr val="black"/>
                  </a:solidFill>
                  <a:latin typeface="+mn-ea"/>
                </a:rPr>
                <a:t>피처</a:t>
              </a:r>
              <a:r>
                <a:rPr lang="en-US" altLang="ko-KR" sz="1600" dirty="0">
                  <a:solidFill>
                    <a:prstClr val="black"/>
                  </a:solidFill>
                  <a:latin typeface="+mn-ea"/>
                </a:rPr>
                <a:t>(X)</a:t>
              </a:r>
            </a:p>
            <a:p>
              <a:pPr algn="ctr">
                <a:lnSpc>
                  <a:spcPts val="2850"/>
                </a:lnSpc>
              </a:pPr>
              <a:r>
                <a:rPr lang="en-US" sz="1600" dirty="0" err="1">
                  <a:solidFill>
                    <a:prstClr val="black"/>
                  </a:solidFill>
                  <a:latin typeface="+mn-ea"/>
                </a:rPr>
                <a:t>IT_load</a:t>
              </a:r>
              <a:r>
                <a:rPr lang="en-US" sz="1600" dirty="0">
                  <a:solidFill>
                    <a:prstClr val="black"/>
                  </a:solidFill>
                  <a:latin typeface="+mn-ea"/>
                </a:rPr>
                <a:t>,</a:t>
              </a:r>
              <a:r>
                <a:rPr lang="ko-KR" altLang="en-US" sz="1600" dirty="0">
                  <a:solidFill>
                    <a:prstClr val="black"/>
                  </a:solidFill>
                  <a:latin typeface="+mn-ea"/>
                </a:rPr>
                <a:t>기온</a:t>
              </a:r>
              <a:r>
                <a:rPr lang="en-US" altLang="ko-KR" sz="1600" dirty="0">
                  <a:solidFill>
                    <a:prstClr val="black"/>
                  </a:solidFill>
                  <a:latin typeface="+mn-ea"/>
                </a:rPr>
                <a:t>,</a:t>
              </a:r>
              <a:r>
                <a:rPr lang="ko-KR" altLang="en-US" sz="1600" dirty="0">
                  <a:solidFill>
                    <a:prstClr val="black"/>
                  </a:solidFill>
                  <a:latin typeface="+mn-ea"/>
                </a:rPr>
                <a:t>습도</a:t>
              </a:r>
              <a:r>
                <a:rPr lang="en-US" altLang="ko-KR" sz="1600" dirty="0">
                  <a:solidFill>
                    <a:prstClr val="black"/>
                  </a:solidFill>
                  <a:latin typeface="+mn-ea"/>
                </a:rPr>
                <a:t>,</a:t>
              </a:r>
              <a:r>
                <a:rPr lang="ko-KR" altLang="en-US" sz="1600" dirty="0">
                  <a:solidFill>
                    <a:prstClr val="black"/>
                  </a:solidFill>
                  <a:latin typeface="+mn-ea"/>
                </a:rPr>
                <a:t>냉각방식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 11">
              <a:extLst>
                <a:ext uri="{FF2B5EF4-FFF2-40B4-BE49-F238E27FC236}">
                  <a16:creationId xmlns:a16="http://schemas.microsoft.com/office/drawing/2014/main" id="{ACAE2638-4CA2-4156-AE68-7EF359E8ED21}"/>
                </a:ext>
              </a:extLst>
            </p:cNvPr>
            <p:cNvSpPr/>
            <p:nvPr/>
          </p:nvSpPr>
          <p:spPr>
            <a:xfrm>
              <a:off x="5443776" y="5603902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850"/>
                </a:lnSpc>
              </a:pPr>
              <a:r>
                <a:rPr lang="ko-KR" altLang="en-US" sz="1600" dirty="0">
                  <a:solidFill>
                    <a:prstClr val="black"/>
                  </a:solidFill>
                  <a:latin typeface="+mn-ea"/>
                </a:rPr>
                <a:t>타겟</a:t>
              </a:r>
              <a:r>
                <a:rPr lang="en-US" altLang="ko-KR" sz="1600" dirty="0">
                  <a:solidFill>
                    <a:prstClr val="black"/>
                  </a:solidFill>
                  <a:latin typeface="+mn-ea"/>
                </a:rPr>
                <a:t>(Y)</a:t>
              </a:r>
            </a:p>
            <a:p>
              <a:pPr algn="ctr">
                <a:lnSpc>
                  <a:spcPts val="2850"/>
                </a:lnSpc>
              </a:pPr>
              <a:r>
                <a:rPr lang="en-US" sz="1400" dirty="0">
                  <a:solidFill>
                    <a:prstClr val="black"/>
                  </a:solidFill>
                  <a:latin typeface="+mn-ea"/>
                </a:rPr>
                <a:t>PUE,</a:t>
              </a:r>
              <a:r>
                <a:rPr lang="ko-KR" altLang="en-US" sz="1400" dirty="0">
                  <a:solidFill>
                    <a:prstClr val="black"/>
                  </a:solidFill>
                  <a:latin typeface="+mn-ea"/>
                </a:rPr>
                <a:t>탄소배출량</a:t>
              </a:r>
              <a:endParaRPr lang="en-US" sz="1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Shape 12">
              <a:extLst>
                <a:ext uri="{FF2B5EF4-FFF2-40B4-BE49-F238E27FC236}">
                  <a16:creationId xmlns:a16="http://schemas.microsoft.com/office/drawing/2014/main" id="{7E893CB5-2167-4803-B8FA-76BD0AF48138}"/>
                </a:ext>
              </a:extLst>
            </p:cNvPr>
            <p:cNvSpPr/>
            <p:nvPr/>
          </p:nvSpPr>
          <p:spPr>
            <a:xfrm>
              <a:off x="9640133" y="2536984"/>
              <a:ext cx="4196358" cy="4649629"/>
            </a:xfrm>
            <a:prstGeom prst="roundRect">
              <a:avLst>
                <a:gd name="adj" fmla="val 4865"/>
              </a:avLst>
            </a:prstGeom>
            <a:solidFill>
              <a:srgbClr val="E8F3E8"/>
            </a:solidFill>
            <a:ln/>
          </p:spPr>
        </p:sp>
        <p:sp>
          <p:nvSpPr>
            <p:cNvPr id="18" name="Shape 13">
              <a:extLst>
                <a:ext uri="{FF2B5EF4-FFF2-40B4-BE49-F238E27FC236}">
                  <a16:creationId xmlns:a16="http://schemas.microsoft.com/office/drawing/2014/main" id="{E010A7CE-03E9-48C0-9C27-0D59A8640EEC}"/>
                </a:ext>
              </a:extLst>
            </p:cNvPr>
            <p:cNvSpPr/>
            <p:nvPr/>
          </p:nvSpPr>
          <p:spPr>
            <a:xfrm>
              <a:off x="9866948" y="2763798"/>
              <a:ext cx="680442" cy="680442"/>
            </a:xfrm>
            <a:prstGeom prst="roundRect">
              <a:avLst>
                <a:gd name="adj" fmla="val 13436980"/>
              </a:avLst>
            </a:prstGeom>
            <a:solidFill>
              <a:srgbClr val="438951"/>
            </a:solidFill>
            <a:ln/>
          </p:spPr>
        </p:sp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497E3027-699F-4121-85C4-FC3F31D5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54114" y="2950845"/>
              <a:ext cx="306110" cy="306110"/>
            </a:xfrm>
            <a:prstGeom prst="rect">
              <a:avLst/>
            </a:prstGeom>
          </p:spPr>
        </p:pic>
        <p:sp>
          <p:nvSpPr>
            <p:cNvPr id="20" name="Text 14">
              <a:extLst>
                <a:ext uri="{FF2B5EF4-FFF2-40B4-BE49-F238E27FC236}">
                  <a16:creationId xmlns:a16="http://schemas.microsoft.com/office/drawing/2014/main" id="{EB314C38-9699-48E5-88E5-E96C4E79E7BA}"/>
                </a:ext>
              </a:extLst>
            </p:cNvPr>
            <p:cNvSpPr/>
            <p:nvPr/>
          </p:nvSpPr>
          <p:spPr>
            <a:xfrm>
              <a:off x="9866946" y="3443388"/>
              <a:ext cx="3742730" cy="5669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4450"/>
                </a:lnSpc>
              </a:pPr>
              <a:r>
                <a:rPr lang="en-US" sz="24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결과</a:t>
              </a:r>
              <a:endParaRPr lang="en-US" sz="2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2" name="Text 16">
              <a:extLst>
                <a:ext uri="{FF2B5EF4-FFF2-40B4-BE49-F238E27FC236}">
                  <a16:creationId xmlns:a16="http://schemas.microsoft.com/office/drawing/2014/main" id="{DD642757-82F9-492B-B96E-5B8D06B78C64}"/>
                </a:ext>
              </a:extLst>
            </p:cNvPr>
            <p:cNvSpPr/>
            <p:nvPr/>
          </p:nvSpPr>
          <p:spPr>
            <a:xfrm>
              <a:off x="9866946" y="4048021"/>
              <a:ext cx="374273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PUE 감소의 </a:t>
              </a:r>
              <a:r>
                <a:rPr lang="en-US" sz="14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필요성을</a:t>
              </a:r>
              <a:r>
                <a:rPr lang="en-US" sz="14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  <a:r>
                <a:rPr lang="en-US" sz="14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입증</a:t>
              </a:r>
              <a:endParaRPr 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3" name="Text 17">
              <a:extLst>
                <a:ext uri="{FF2B5EF4-FFF2-40B4-BE49-F238E27FC236}">
                  <a16:creationId xmlns:a16="http://schemas.microsoft.com/office/drawing/2014/main" id="{14455056-946A-49AD-9BAC-E0EDCA43FBCE}"/>
                </a:ext>
              </a:extLst>
            </p:cNvPr>
            <p:cNvSpPr/>
            <p:nvPr/>
          </p:nvSpPr>
          <p:spPr>
            <a:xfrm>
              <a:off x="9866945" y="4719386"/>
              <a:ext cx="374273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에너지 효율 증가에 </a:t>
              </a:r>
              <a:r>
                <a:rPr lang="en-US" sz="14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따른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</a:p>
            <a:p>
              <a:pPr>
                <a:lnSpc>
                  <a:spcPts val="2850"/>
                </a:lnSpc>
              </a:pPr>
              <a:r>
                <a:rPr lang="en-US" sz="14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긍정적</a:t>
              </a:r>
              <a:r>
                <a:rPr lang="en-US" sz="14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환경 변화를 예측</a:t>
              </a:r>
              <a:endParaRPr 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Text 18">
              <a:extLst>
                <a:ext uri="{FF2B5EF4-FFF2-40B4-BE49-F238E27FC236}">
                  <a16:creationId xmlns:a16="http://schemas.microsoft.com/office/drawing/2014/main" id="{F145415E-40CD-4BA4-B571-FEDDB47F7AB7}"/>
                </a:ext>
              </a:extLst>
            </p:cNvPr>
            <p:cNvSpPr/>
            <p:nvPr/>
          </p:nvSpPr>
          <p:spPr>
            <a:xfrm>
              <a:off x="9866945" y="5684641"/>
              <a:ext cx="374273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발전에 필요한 </a:t>
              </a:r>
              <a:r>
                <a:rPr lang="en-US" sz="140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체계적인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</a:t>
              </a:r>
            </a:p>
            <a:p>
              <a:pPr>
                <a:lnSpc>
                  <a:spcPts val="2850"/>
                </a:lnSpc>
              </a:pPr>
              <a:r>
                <a:rPr lang="en-US" sz="1400" b="1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데이터</a:t>
              </a:r>
              <a:r>
                <a:rPr lang="en-US" sz="14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수집</a:t>
              </a:r>
              <a:r>
                <a:rPr lang="en-US" sz="140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및 </a:t>
              </a:r>
              <a:r>
                <a:rPr lang="en-US" sz="140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분석 기반을 마련</a:t>
              </a:r>
              <a:endParaRPr 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4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F33FA41-5CC6-43C5-A9D1-CC901CB57859}"/>
              </a:ext>
            </a:extLst>
          </p:cNvPr>
          <p:cNvGrpSpPr/>
          <p:nvPr/>
        </p:nvGrpSpPr>
        <p:grpSpPr>
          <a:xfrm>
            <a:off x="444951" y="429855"/>
            <a:ext cx="11302097" cy="5269472"/>
            <a:chOff x="793790" y="927617"/>
            <a:chExt cx="13050440" cy="6346031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57A0906D-F50B-4577-B5CC-3701F015A011}"/>
                </a:ext>
              </a:extLst>
            </p:cNvPr>
            <p:cNvSpPr/>
            <p:nvPr/>
          </p:nvSpPr>
          <p:spPr>
            <a:xfrm>
              <a:off x="793850" y="927617"/>
              <a:ext cx="2835235" cy="3543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6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Chapter 3.</a:t>
              </a:r>
              <a:endParaRPr lang="en-US" sz="1600" dirty="0">
                <a:latin typeface="+mj-ea"/>
                <a:ea typeface="+mj-ea"/>
              </a:endParaRPr>
            </a:p>
          </p:txBody>
        </p:sp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D77D4548-2222-4BC9-BCFB-A5CE94FE6614}"/>
                </a:ext>
              </a:extLst>
            </p:cNvPr>
            <p:cNvSpPr/>
            <p:nvPr/>
          </p:nvSpPr>
          <p:spPr>
            <a:xfrm>
              <a:off x="793790" y="1321594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3200" b="1" dirty="0">
                  <a:solidFill>
                    <a:srgbClr val="3B4540"/>
                  </a:solidFill>
                  <a:latin typeface="+mj-ea"/>
                  <a:ea typeface="+mj-ea"/>
                  <a:cs typeface="Nanum Gothic Extra Bold" pitchFamily="34" charset="-120"/>
                </a:rPr>
                <a:t>업무 분장</a:t>
              </a:r>
              <a:endParaRPr lang="en-US" sz="3200" dirty="0">
                <a:latin typeface="+mj-ea"/>
                <a:ea typeface="+mj-ea"/>
              </a:endParaRPr>
            </a:p>
          </p:txBody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2253F413-22BA-46DB-9DFF-39D432804D08}"/>
                </a:ext>
              </a:extLst>
            </p:cNvPr>
            <p:cNvSpPr/>
            <p:nvPr/>
          </p:nvSpPr>
          <p:spPr>
            <a:xfrm>
              <a:off x="793790" y="2370534"/>
              <a:ext cx="13042821" cy="1937861"/>
            </a:xfrm>
            <a:prstGeom prst="roundRect">
              <a:avLst>
                <a:gd name="adj" fmla="val 7550"/>
              </a:avLst>
            </a:prstGeom>
            <a:solidFill>
              <a:srgbClr val="FAFFFA"/>
            </a:solidFill>
            <a:ln w="30480">
              <a:solidFill>
                <a:srgbClr val="438951"/>
              </a:solidFill>
              <a:prstDash val="solid"/>
            </a:ln>
          </p:spPr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2C80AAD6-622D-4459-8AD2-FDF7C2A61E26}"/>
                </a:ext>
              </a:extLst>
            </p:cNvPr>
            <p:cNvSpPr/>
            <p:nvPr/>
          </p:nvSpPr>
          <p:spPr>
            <a:xfrm>
              <a:off x="1142524" y="2627828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000" b="1" dirty="0">
                  <a:solidFill>
                    <a:srgbClr val="405449"/>
                  </a:solidFill>
                  <a:latin typeface="+mn-ea"/>
                  <a:cs typeface="Nanum Gothic Extra Bold" pitchFamily="34" charset="-120"/>
                </a:rPr>
                <a:t>공통 업무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CFF81EAA-5E53-41B4-8CE5-C90C21949BA7}"/>
                </a:ext>
              </a:extLst>
            </p:cNvPr>
            <p:cNvSpPr/>
            <p:nvPr/>
          </p:nvSpPr>
          <p:spPr>
            <a:xfrm>
              <a:off x="1142524" y="3189208"/>
              <a:ext cx="124367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프로젝트 기획, 데이터 수집 및 전처리, 데이터 </a:t>
              </a:r>
              <a:r>
                <a:rPr lang="en-US" sz="1750" dirty="0" err="1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분석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, </a:t>
              </a:r>
              <a:r>
                <a:rPr lang="ko-KR" alt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페어 프로그래밍</a:t>
              </a:r>
              <a:r>
                <a:rPr lang="en-US" altLang="ko-KR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, 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UI 설계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7CDC792A-86C5-4B53-ABD5-7FDFCFE2CD81}"/>
                </a:ext>
              </a:extLst>
            </p:cNvPr>
            <p:cNvSpPr/>
            <p:nvPr/>
          </p:nvSpPr>
          <p:spPr>
            <a:xfrm>
              <a:off x="1142524" y="3688199"/>
              <a:ext cx="124367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팀원 간 협업을 통해 프로젝트를 함께 진행하며, 회의를 통해 진행 상황을 공유하고 문제를 해결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9" name="Text 7">
              <a:extLst>
                <a:ext uri="{FF2B5EF4-FFF2-40B4-BE49-F238E27FC236}">
                  <a16:creationId xmlns:a16="http://schemas.microsoft.com/office/drawing/2014/main" id="{C7878151-3CE7-4F2D-A87A-E497473089FE}"/>
                </a:ext>
              </a:extLst>
            </p:cNvPr>
            <p:cNvSpPr/>
            <p:nvPr/>
          </p:nvSpPr>
          <p:spPr>
            <a:xfrm>
              <a:off x="793790" y="4790361"/>
              <a:ext cx="4536519" cy="5669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450"/>
                </a:lnSpc>
                <a:buNone/>
              </a:pPr>
              <a:r>
                <a:rPr lang="en-US" sz="24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박상엽</a:t>
              </a:r>
              <a:endParaRPr lang="en-US" sz="2400" dirty="0">
                <a:latin typeface="+mn-ea"/>
              </a:endParaRPr>
            </a:p>
          </p:txBody>
        </p:sp>
        <p:sp>
          <p:nvSpPr>
            <p:cNvPr id="10" name="Text 8">
              <a:extLst>
                <a:ext uri="{FF2B5EF4-FFF2-40B4-BE49-F238E27FC236}">
                  <a16:creationId xmlns:a16="http://schemas.microsoft.com/office/drawing/2014/main" id="{6C6AA3D1-AE75-46D8-B961-3DD17DDF2EC0}"/>
                </a:ext>
              </a:extLst>
            </p:cNvPr>
            <p:cNvSpPr/>
            <p:nvPr/>
          </p:nvSpPr>
          <p:spPr>
            <a:xfrm>
              <a:off x="793790" y="558415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머신러닝 모델 개발: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예측 모델 설계 및 구현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00DCC397-CD07-450A-8627-E6C1AECCD1F3}"/>
                </a:ext>
              </a:extLst>
            </p:cNvPr>
            <p:cNvSpPr/>
            <p:nvPr/>
          </p:nvSpPr>
          <p:spPr>
            <a:xfrm>
              <a:off x="793790" y="6026348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하이퍼파라미터 튜닝: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모델 최적화 작업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2" name="Text 10">
              <a:extLst>
                <a:ext uri="{FF2B5EF4-FFF2-40B4-BE49-F238E27FC236}">
                  <a16:creationId xmlns:a16="http://schemas.microsoft.com/office/drawing/2014/main" id="{8E83ECBA-2BBD-4C45-A3DA-B8833006940C}"/>
                </a:ext>
              </a:extLst>
            </p:cNvPr>
            <p:cNvSpPr/>
            <p:nvPr/>
          </p:nvSpPr>
          <p:spPr>
            <a:xfrm>
              <a:off x="793790" y="646854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페어 프로그래밍: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코드 품질 관리 및 협업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3" name="Text 11">
              <a:extLst>
                <a:ext uri="{FF2B5EF4-FFF2-40B4-BE49-F238E27FC236}">
                  <a16:creationId xmlns:a16="http://schemas.microsoft.com/office/drawing/2014/main" id="{37F3A373-B2B8-49B9-8D9F-83BEFA562BAC}"/>
                </a:ext>
              </a:extLst>
            </p:cNvPr>
            <p:cNvSpPr/>
            <p:nvPr/>
          </p:nvSpPr>
          <p:spPr>
            <a:xfrm>
              <a:off x="793790" y="6910745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프로젝트 관리: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일정 조율 및 진행 상황 점검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4" name="Text 12">
              <a:extLst>
                <a:ext uri="{FF2B5EF4-FFF2-40B4-BE49-F238E27FC236}">
                  <a16:creationId xmlns:a16="http://schemas.microsoft.com/office/drawing/2014/main" id="{7199AB57-3A57-450D-84D7-2B91E4143F35}"/>
                </a:ext>
              </a:extLst>
            </p:cNvPr>
            <p:cNvSpPr/>
            <p:nvPr/>
          </p:nvSpPr>
          <p:spPr>
            <a:xfrm>
              <a:off x="7599521" y="4790361"/>
              <a:ext cx="4536519" cy="5669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450"/>
                </a:lnSpc>
                <a:buNone/>
              </a:pPr>
              <a:r>
                <a:rPr lang="en-US" sz="2400" b="1" dirty="0">
                  <a:solidFill>
                    <a:srgbClr val="3B4540"/>
                  </a:solidFill>
                  <a:latin typeface="+mn-ea"/>
                  <a:cs typeface="Nanum Gothic Extra Bold" pitchFamily="34" charset="-120"/>
                </a:rPr>
                <a:t>이영욱</a:t>
              </a:r>
              <a:endParaRPr lang="en-US" sz="2400" dirty="0">
                <a:latin typeface="+mn-ea"/>
              </a:endParaRPr>
            </a:p>
          </p:txBody>
        </p:sp>
        <p:sp>
          <p:nvSpPr>
            <p:cNvPr id="15" name="Text 13">
              <a:extLst>
                <a:ext uri="{FF2B5EF4-FFF2-40B4-BE49-F238E27FC236}">
                  <a16:creationId xmlns:a16="http://schemas.microsoft.com/office/drawing/2014/main" id="{345390B7-1AAB-4BB3-AB9E-BF0BAB0D14FB}"/>
                </a:ext>
              </a:extLst>
            </p:cNvPr>
            <p:cNvSpPr/>
            <p:nvPr/>
          </p:nvSpPr>
          <p:spPr>
            <a:xfrm>
              <a:off x="7599521" y="558415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머신러닝 모델 개발: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데이터 분석 및 모델링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6" name="Text 14">
              <a:extLst>
                <a:ext uri="{FF2B5EF4-FFF2-40B4-BE49-F238E27FC236}">
                  <a16:creationId xmlns:a16="http://schemas.microsoft.com/office/drawing/2014/main" id="{B9DCCC33-8DFD-4A00-B12E-49AE81A5782B}"/>
                </a:ext>
              </a:extLst>
            </p:cNvPr>
            <p:cNvSpPr/>
            <p:nvPr/>
          </p:nvSpPr>
          <p:spPr>
            <a:xfrm>
              <a:off x="7599521" y="6026348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하이퍼파라미터 튜닝: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성능 개선 실험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7" name="Text 15">
              <a:extLst>
                <a:ext uri="{FF2B5EF4-FFF2-40B4-BE49-F238E27FC236}">
                  <a16:creationId xmlns:a16="http://schemas.microsoft.com/office/drawing/2014/main" id="{FE14494A-5BD3-4579-9244-CAEE935B0BE3}"/>
                </a:ext>
              </a:extLst>
            </p:cNvPr>
            <p:cNvSpPr/>
            <p:nvPr/>
          </p:nvSpPr>
          <p:spPr>
            <a:xfrm>
              <a:off x="7599521" y="646854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페어 프로그래밍: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협업 코딩 및 리뷰</a:t>
              </a:r>
              <a:endParaRPr lang="en-US" sz="1750" dirty="0">
                <a:latin typeface="+mn-ea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AFD5C13C-D9BF-42E7-843A-299B552DBE88}"/>
                </a:ext>
              </a:extLst>
            </p:cNvPr>
            <p:cNvSpPr/>
            <p:nvPr/>
          </p:nvSpPr>
          <p:spPr>
            <a:xfrm>
              <a:off x="7599521" y="6910745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문서화:</a:t>
              </a:r>
              <a:r>
                <a:rPr lang="en-US" sz="1750" dirty="0">
                  <a:solidFill>
                    <a:srgbClr val="405449"/>
                  </a:solidFill>
                  <a:latin typeface="+mn-ea"/>
                  <a:cs typeface="Nanum Gothic" pitchFamily="34" charset="-120"/>
                </a:rPr>
                <a:t> 기술 문서 작성 및 관리</a:t>
              </a:r>
              <a:endParaRPr lang="en-US" sz="17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8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537</Words>
  <Application>Microsoft Office PowerPoint</Application>
  <PresentationFormat>와이드스크린</PresentationFormat>
  <Paragraphs>111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 yeop park</dc:creator>
  <cp:lastModifiedBy>sang yeop park</cp:lastModifiedBy>
  <cp:revision>42</cp:revision>
  <dcterms:created xsi:type="dcterms:W3CDTF">2025-10-30T13:22:41Z</dcterms:created>
  <dcterms:modified xsi:type="dcterms:W3CDTF">2025-10-30T22:31:31Z</dcterms:modified>
</cp:coreProperties>
</file>